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40639" marR="40639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1pPr>
    <a:lvl2pPr marL="40639" marR="40639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2pPr>
    <a:lvl3pPr marL="40639" marR="40639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3pPr>
    <a:lvl4pPr marL="40639" marR="40639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4pPr>
    <a:lvl5pPr marL="40639" marR="40639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5pPr>
    <a:lvl6pPr marL="40639" marR="40639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6pPr>
    <a:lvl7pPr marL="40639" marR="40639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7pPr>
    <a:lvl8pPr marL="40639" marR="40639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8pPr>
    <a:lvl9pPr marL="40639" marR="40639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marL="783590" indent="-285750">
              <a:spcBef>
                <a:spcPts val="600"/>
              </a:spcBef>
              <a:buChar char="–"/>
              <a:defRPr sz="2800"/>
            </a:lvl2pPr>
            <a:lvl3pPr marL="1183639" indent="-228600">
              <a:spcBef>
                <a:spcPts val="500"/>
              </a:spcBef>
              <a:defRPr sz="2400"/>
            </a:lvl3pPr>
            <a:lvl4pPr marL="1640839" indent="-228600">
              <a:spcBef>
                <a:spcPts val="400"/>
              </a:spcBef>
              <a:buChar char="–"/>
              <a:defRPr sz="2000"/>
            </a:lvl4pPr>
            <a:lvl5pPr marL="2098039" indent="-228600">
              <a:spcBef>
                <a:spcPts val="400"/>
              </a:spcBef>
              <a:buChar char="»"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2989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marL="0" marR="0" algn="ctr" defTabSz="584200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40639" marR="40639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40639" marR="40639" indent="228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40639" marR="40639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40639" marR="40639" indent="685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40639" marR="40639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40639" marR="40639" indent="1143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40639" marR="40639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40639" marR="40639" indent="1600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40639" marR="40639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titleStyle>
    <p:bodyStyle>
      <a:lvl1pPr marL="383540" marR="40639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824411" marR="40639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1259839" marR="40639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1778000" marR="40639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2235200" marR="40639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2235200" marR="40639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2235200" marR="40639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2235200" marR="40639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2235200" marR="40639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7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8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1.tif"/><Relationship Id="rId4" Type="http://schemas.openxmlformats.org/officeDocument/2006/relationships/image" Target="../media/image1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3.tif"/><Relationship Id="rId4" Type="http://schemas.openxmlformats.org/officeDocument/2006/relationships/image" Target="../media/image14.tif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11.png"/><Relationship Id="rId6" Type="http://schemas.openxmlformats.org/officeDocument/2006/relationships/video" Target="../media/media3.mp4"/><Relationship Id="rId7" Type="http://schemas.microsoft.com/office/2007/relationships/media" Target="../media/media3.mp4"/><Relationship Id="rId8" Type="http://schemas.openxmlformats.org/officeDocument/2006/relationships/image" Target="../media/image1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../media/media4.mp4"/><Relationship Id="rId4" Type="http://schemas.microsoft.com/office/2007/relationships/media" Target="../media/media4.mp4"/><Relationship Id="rId5" Type="http://schemas.openxmlformats.org/officeDocument/2006/relationships/image" Target="../media/image1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5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6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700"/>
            <a:ext cx="9144000" cy="6883400"/>
          </a:xfrm>
          <a:prstGeom prst="rect">
            <a:avLst/>
          </a:prstGeom>
        </p:spPr>
      </p:pic>
      <p:sp>
        <p:nvSpPr>
          <p:cNvPr id="23" name="Modelling Covid-19 Agent Based Network &amp;…"/>
          <p:cNvSpPr txBox="1"/>
          <p:nvPr>
            <p:ph type="title"/>
          </p:nvPr>
        </p:nvSpPr>
        <p:spPr>
          <a:xfrm>
            <a:off x="413647" y="123598"/>
            <a:ext cx="8316706" cy="25942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sz="6600">
                <a:latin typeface="Palatino"/>
                <a:ea typeface="Palatino"/>
                <a:cs typeface="Palatino"/>
                <a:sym typeface="Palatino"/>
              </a:rPr>
              <a:t>Modelling Covid-19</a:t>
            </a:r>
            <a:endParaRPr sz="6600">
              <a:latin typeface="Palatino"/>
              <a:ea typeface="Palatino"/>
              <a:cs typeface="Palatino"/>
              <a:sym typeface="Palatino"/>
            </a:endParaRPr>
          </a:p>
          <a:p>
            <a:pPr>
              <a:defRPr sz="3600"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Agent Based Network &amp;</a:t>
            </a:r>
            <a:endParaRPr b="1"/>
          </a:p>
          <a:p>
            <a:pPr>
              <a:defRPr sz="3600"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effects of inhomogeneities</a:t>
            </a:r>
          </a:p>
        </p:txBody>
      </p:sp>
      <p:pic>
        <p:nvPicPr>
          <p:cNvPr id="24" name="Standard_deviation_diagram.png" descr="Standard_deviation_diagra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6425" y="5559425"/>
            <a:ext cx="3155950" cy="113506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Mathias Heltberg (Paris), Christian Michelsen (NBI), Troels C. Petersen (NBI)"/>
          <p:cNvSpPr txBox="1"/>
          <p:nvPr/>
        </p:nvSpPr>
        <p:spPr>
          <a:xfrm>
            <a:off x="148934" y="4622511"/>
            <a:ext cx="88461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2000"/>
            </a:pPr>
            <a:r>
              <a:rPr>
                <a:latin typeface="Palatino"/>
                <a:ea typeface="Palatino"/>
                <a:cs typeface="Palatino"/>
                <a:sym typeface="Palatino"/>
              </a:rPr>
              <a:t> Mathias Heltberg (Paris)</a:t>
            </a:r>
            <a:r>
              <a:rPr>
                <a:latin typeface="Palatino"/>
                <a:ea typeface="Palatino"/>
                <a:cs typeface="Palatino"/>
                <a:sym typeface="Palatino"/>
              </a:rPr>
              <a:t>, Christian Michelsen (NBI), </a:t>
            </a:r>
            <a:r>
              <a:rPr>
                <a:latin typeface="Palatino"/>
                <a:ea typeface="Palatino"/>
                <a:cs typeface="Palatino"/>
                <a:sym typeface="Palatino"/>
              </a:rPr>
              <a:t>Troels C. Petersen (NBI)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" name="troels2015-1_CutSquare.jpg" descr="troels2015-1_CutSquar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5809" y="2797608"/>
            <a:ext cx="1795895" cy="179589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4052" y="2797608"/>
            <a:ext cx="1795896" cy="179589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9" name="mathias.jpg" descr="mathia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0347" y="2797608"/>
            <a:ext cx="1795895" cy="179589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0" b="25073"/>
          <a:stretch>
            <a:fillRect/>
          </a:stretch>
        </p:blipFill>
        <p:spPr>
          <a:xfrm>
            <a:off x="3672103" y="2797625"/>
            <a:ext cx="1797714" cy="17959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186" name="Implementation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Implementation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animation_N_tot__5000000__N_init__100__mu__20.0__sigma_mu__0.0__rho__0.0__beta__0.01__sigma_beta__0.0__lambda_E__1.0__lambda_I__1.0__epsilon_rho__0.01__frac_02__0.0__connect_algo__1__ID__000.animation.mp4" descr="animation_N_tot__5000000__N_init__100__mu__20.0__sigma_mu__0.0__rho__0.0__beta__0.01__sigma_beta__0.0__lambda_E__1.0__lambda_I__1.0__epsilon_rho__0.01__frac_02__0.0__connect_algo__1__ID__000.anima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49326" y="12700"/>
            <a:ext cx="564534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191" name="Comparison of mSEIR…"/>
          <p:cNvSpPr txBox="1"/>
          <p:nvPr>
            <p:ph type="title"/>
          </p:nvPr>
        </p:nvSpPr>
        <p:spPr>
          <a:xfrm>
            <a:off x="457200" y="2245360"/>
            <a:ext cx="8229600" cy="1934645"/>
          </a:xfrm>
          <a:prstGeom prst="rect">
            <a:avLst/>
          </a:prstGeom>
        </p:spPr>
        <p:txBody>
          <a:bodyPr/>
          <a:lstStyle/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 Comparison of mSEIR</a:t>
            </a:r>
          </a:p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and </a:t>
            </a:r>
            <a:r>
              <a:rPr u="sng"/>
              <a:t>basic</a:t>
            </a:r>
            <a:r>
              <a:t> ABN models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195" name="Infection time distribution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Infection time distribution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As can be seen below, the mSEIR and basic ABN models correspond very well."/>
          <p:cNvSpPr txBox="1"/>
          <p:nvPr/>
        </p:nvSpPr>
        <p:spPr>
          <a:xfrm>
            <a:off x="450832" y="975736"/>
            <a:ext cx="80900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As can be seen below, the mSEIR and </a:t>
            </a:r>
            <a:r>
              <a:rPr u="sng"/>
              <a:t>basic</a:t>
            </a:r>
            <a:r>
              <a:t> ABN models correspond very well.</a:t>
            </a:r>
          </a:p>
        </p:txBody>
      </p:sp>
      <p:sp>
        <p:nvSpPr>
          <p:cNvPr id="198" name="The small time delay we believe are due to the continuity of the mSEIR model.…"/>
          <p:cNvSpPr txBox="1"/>
          <p:nvPr/>
        </p:nvSpPr>
        <p:spPr>
          <a:xfrm>
            <a:off x="450832" y="6014997"/>
            <a:ext cx="80722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small time delay we believe are due to the continuity of the mSEIR model.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peak falls 5% below while the integral is the same within 1.5%.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651" y="1538968"/>
            <a:ext cx="8732247" cy="438177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1888" y="2183736"/>
            <a:ext cx="4118248" cy="207141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03" name="Fluctuations in ABN model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Fluctuations in ABN model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" name="The fluctuations are a result of the number of initially infected (N=100 default).…"/>
          <p:cNvSpPr txBox="1"/>
          <p:nvPr/>
        </p:nvSpPr>
        <p:spPr>
          <a:xfrm>
            <a:off x="450832" y="975736"/>
            <a:ext cx="812948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fluctuations are a result of the number of initially infected (N=100 default).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However, if we start with 1000 infected, they diminish as they should.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356" y="1827573"/>
            <a:ext cx="8371288" cy="4198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09" name="Fluctuations in ABN model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Fluctuations in ABN model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The fluctuations are a result of the number of initially infected (N=100 default).…"/>
          <p:cNvSpPr txBox="1"/>
          <p:nvPr/>
        </p:nvSpPr>
        <p:spPr>
          <a:xfrm>
            <a:off x="450832" y="975736"/>
            <a:ext cx="812948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fluctuations are a result of the number of initially infected (N=100 default).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However, if we start with 1000 infected, they diminish as they should.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356" y="1827573"/>
            <a:ext cx="8371288" cy="4198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3780" y="2463394"/>
            <a:ext cx="3797921" cy="240068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83400"/>
          </a:xfrm>
          <a:prstGeom prst="rect">
            <a:avLst/>
          </a:prstGeom>
        </p:spPr>
      </p:pic>
      <p:sp>
        <p:nvSpPr>
          <p:cNvPr id="216" name="Fluctuations in ABN model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Fluctuations in ABN model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As we keep the theoretical R0 constant, but decreases the mean connections, we get a reduction in the number of infected in the ABN model"/>
          <p:cNvSpPr txBox="1"/>
          <p:nvPr/>
        </p:nvSpPr>
        <p:spPr>
          <a:xfrm>
            <a:off x="450832" y="975736"/>
            <a:ext cx="87861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As we keep the theoretical R0 constant, but decreases the mean connections, we get a reduction in the number of infected in the ABN model</a:t>
            </a:r>
          </a:p>
        </p:txBody>
      </p:sp>
      <p:pic>
        <p:nvPicPr>
          <p:cNvPr id="219" name="Screenshot 2020-05-25 at 10.43.09.png" descr="Screenshot 2020-05-25 at 10.43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6462" y="2135514"/>
            <a:ext cx="4114463" cy="20680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20" name="Screenshot 2020-05-25 at 10.43.19.png" descr="Screenshot 2020-05-25 at 10.43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6462" y="4380745"/>
            <a:ext cx="4114463" cy="21244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1" name="μ = 20"/>
          <p:cNvSpPr txBox="1"/>
          <p:nvPr/>
        </p:nvSpPr>
        <p:spPr>
          <a:xfrm>
            <a:off x="5419105" y="2523345"/>
            <a:ext cx="801451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μ = 20</a:t>
            </a:r>
          </a:p>
        </p:txBody>
      </p:sp>
      <p:sp>
        <p:nvSpPr>
          <p:cNvPr id="222" name="μ = 10"/>
          <p:cNvSpPr txBox="1"/>
          <p:nvPr/>
        </p:nvSpPr>
        <p:spPr>
          <a:xfrm>
            <a:off x="5483529" y="4861782"/>
            <a:ext cx="801450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μ = 10</a:t>
            </a:r>
          </a:p>
        </p:txBody>
      </p:sp>
      <p:sp>
        <p:nvSpPr>
          <p:cNvPr id="223" name="β= 0.02"/>
          <p:cNvSpPr txBox="1"/>
          <p:nvPr/>
        </p:nvSpPr>
        <p:spPr>
          <a:xfrm>
            <a:off x="5419105" y="2850255"/>
            <a:ext cx="928364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β= 0.02</a:t>
            </a:r>
          </a:p>
        </p:txBody>
      </p:sp>
      <p:sp>
        <p:nvSpPr>
          <p:cNvPr id="224" name="β= 0.04"/>
          <p:cNvSpPr txBox="1"/>
          <p:nvPr/>
        </p:nvSpPr>
        <p:spPr>
          <a:xfrm>
            <a:off x="5485009" y="5262555"/>
            <a:ext cx="928364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β= 0.04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27" name="Introducing inhomogeneties"/>
          <p:cNvSpPr txBox="1"/>
          <p:nvPr>
            <p:ph type="title"/>
          </p:nvPr>
        </p:nvSpPr>
        <p:spPr>
          <a:xfrm>
            <a:off x="527338" y="2245360"/>
            <a:ext cx="8089324" cy="1934645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Introducing inhomogeneties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31" name="Exploring effects of…"/>
          <p:cNvSpPr txBox="1"/>
          <p:nvPr>
            <p:ph type="title"/>
          </p:nvPr>
        </p:nvSpPr>
        <p:spPr>
          <a:xfrm>
            <a:off x="457200" y="2245360"/>
            <a:ext cx="8229600" cy="2605602"/>
          </a:xfrm>
          <a:prstGeom prst="rect">
            <a:avLst/>
          </a:prstGeom>
        </p:spPr>
        <p:txBody>
          <a:bodyPr/>
          <a:lstStyle/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Exploring effects of</a:t>
            </a:r>
          </a:p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connection and infection inhomogeneties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35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Connection inhomogeneit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Connection inhomogeneity</a:t>
            </a:r>
          </a:p>
        </p:txBody>
      </p:sp>
      <p:sp>
        <p:nvSpPr>
          <p:cNvPr id="237" name="First we introduce connection inhomogeneity:…"/>
          <p:cNvSpPr txBox="1"/>
          <p:nvPr/>
        </p:nvSpPr>
        <p:spPr>
          <a:xfrm>
            <a:off x="587730" y="968093"/>
            <a:ext cx="783943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u="sng">
                <a:latin typeface="Palatino"/>
                <a:ea typeface="Palatino"/>
                <a:cs typeface="Palatino"/>
                <a:sym typeface="Palatino"/>
              </a:defRPr>
            </a:pPr>
            <a:r>
              <a:t>First we introduce </a:t>
            </a:r>
            <a:r>
              <a:rPr b="1"/>
              <a:t>connection</a:t>
            </a:r>
            <a:r>
              <a:t> inhomogeneity: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is done by assigning non-constant weights to each node. Now, there are some nodes, that are more popular/attractive than others.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have chosen to use shifted exponentially distributed weights, inspired by mobile phone data from the sensible-DTU project. </a:t>
            </a:r>
          </a:p>
        </p:txBody>
      </p:sp>
      <p:pic>
        <p:nvPicPr>
          <p:cNvPr id="238" name="ConnectionDistribution.pdf" descr="ConnectionDistributio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3538" y="3120537"/>
            <a:ext cx="6207820" cy="362122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41" name="Connection inhomogeneit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Connection inhomogeneity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The result of choosing an inhomogeneous number of connections is as follows:"/>
          <p:cNvSpPr txBox="1"/>
          <p:nvPr/>
        </p:nvSpPr>
        <p:spPr>
          <a:xfrm>
            <a:off x="363433" y="952270"/>
            <a:ext cx="809365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The result of choosing an inhomogeneous number of connections is as follows: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49" y="1838170"/>
            <a:ext cx="8737502" cy="441749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3292" y="1396655"/>
            <a:ext cx="4328478" cy="216424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6" name="The effect is VERY clear: Super-spreaders (Nconn &gt;&gt; μ) rule the dynamics."/>
          <p:cNvSpPr txBox="1"/>
          <p:nvPr/>
        </p:nvSpPr>
        <p:spPr>
          <a:xfrm>
            <a:off x="418187" y="6366990"/>
            <a:ext cx="751039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effect is VERY clear: Super-spreaders (N</a:t>
            </a:r>
            <a:r>
              <a:rPr baseline="-5999"/>
              <a:t>conn</a:t>
            </a:r>
            <a:r>
              <a:t> &gt;&gt; μ) rule the dynamics.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3" name="Modified SEIR model…"/>
          <p:cNvSpPr txBox="1"/>
          <p:nvPr>
            <p:ph type="title"/>
          </p:nvPr>
        </p:nvSpPr>
        <p:spPr>
          <a:xfrm>
            <a:off x="457200" y="2245360"/>
            <a:ext cx="8229600" cy="1934645"/>
          </a:xfrm>
          <a:prstGeom prst="rect">
            <a:avLst/>
          </a:prstGeom>
        </p:spPr>
        <p:txBody>
          <a:bodyPr/>
          <a:lstStyle/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 Modified SEIR model </a:t>
            </a:r>
          </a:p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(for reference)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49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Connection inhomogeneit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Connection inhomogeneity</a:t>
            </a:r>
          </a:p>
        </p:txBody>
      </p:sp>
      <p:sp>
        <p:nvSpPr>
          <p:cNvPr id="251" name="Just to see the effect, we interpolate between the two models, and get:"/>
          <p:cNvSpPr txBox="1"/>
          <p:nvPr/>
        </p:nvSpPr>
        <p:spPr>
          <a:xfrm>
            <a:off x="587730" y="968093"/>
            <a:ext cx="783943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Just to see the effect, we interpolate between the two models, and get: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542" y="1463868"/>
            <a:ext cx="7760916" cy="523678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55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Connection inhomogeneit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Connection inhomogeneity</a:t>
            </a:r>
          </a:p>
        </p:txBody>
      </p:sp>
      <p:sp>
        <p:nvSpPr>
          <p:cNvPr id="257" name="Just to see the effect, we interpolate between the two models, and get:"/>
          <p:cNvSpPr txBox="1"/>
          <p:nvPr/>
        </p:nvSpPr>
        <p:spPr>
          <a:xfrm>
            <a:off x="587730" y="968093"/>
            <a:ext cx="783943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Just to see the effect, we interpolate between the two models, and get:</a:t>
            </a:r>
          </a:p>
        </p:txBody>
      </p:sp>
      <p:pic>
        <p:nvPicPr>
          <p:cNvPr id="258" name="Screenshot 2020-05-25 at 10.23.10.png" descr="Screenshot 2020-05-25 at 10.23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388" y="1763411"/>
            <a:ext cx="7364120" cy="3795604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61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Rectangle"/>
          <p:cNvSpPr/>
          <p:nvPr/>
        </p:nvSpPr>
        <p:spPr>
          <a:xfrm>
            <a:off x="6821343" y="375757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3" name="Nj"/>
          <p:cNvSpPr txBox="1"/>
          <p:nvPr/>
        </p:nvSpPr>
        <p:spPr>
          <a:xfrm>
            <a:off x="6843617" y="3773253"/>
            <a:ext cx="73050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j</a:t>
            </a:r>
          </a:p>
        </p:txBody>
      </p:sp>
      <p:sp>
        <p:nvSpPr>
          <p:cNvPr id="264" name="Rectangle"/>
          <p:cNvSpPr/>
          <p:nvPr/>
        </p:nvSpPr>
        <p:spPr>
          <a:xfrm>
            <a:off x="3538709" y="1882275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Rectangle"/>
          <p:cNvSpPr/>
          <p:nvPr/>
        </p:nvSpPr>
        <p:spPr>
          <a:xfrm>
            <a:off x="6686194" y="1790398"/>
            <a:ext cx="752634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Rectangle"/>
          <p:cNvSpPr/>
          <p:nvPr/>
        </p:nvSpPr>
        <p:spPr>
          <a:xfrm>
            <a:off x="615574" y="3175751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Rectangle"/>
          <p:cNvSpPr/>
          <p:nvPr/>
        </p:nvSpPr>
        <p:spPr>
          <a:xfrm>
            <a:off x="6424305" y="2745560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Rectangle"/>
          <p:cNvSpPr/>
          <p:nvPr/>
        </p:nvSpPr>
        <p:spPr>
          <a:xfrm>
            <a:off x="3938447" y="447278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Ni"/>
          <p:cNvSpPr txBox="1"/>
          <p:nvPr/>
        </p:nvSpPr>
        <p:spPr>
          <a:xfrm>
            <a:off x="3515839" y="1897951"/>
            <a:ext cx="708086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i</a:t>
            </a:r>
          </a:p>
        </p:txBody>
      </p:sp>
      <p:sp>
        <p:nvSpPr>
          <p:cNvPr id="270" name="Line"/>
          <p:cNvSpPr/>
          <p:nvPr/>
        </p:nvSpPr>
        <p:spPr>
          <a:xfrm>
            <a:off x="4285753" y="2673955"/>
            <a:ext cx="2516878" cy="1510090"/>
          </a:xfrm>
          <a:prstGeom prst="line">
            <a:avLst/>
          </a:prstGeom>
          <a:ln w="38100"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1" name="Rectangle"/>
          <p:cNvSpPr/>
          <p:nvPr/>
        </p:nvSpPr>
        <p:spPr>
          <a:xfrm>
            <a:off x="7523852" y="2604018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Rectangle"/>
          <p:cNvSpPr/>
          <p:nvPr/>
        </p:nvSpPr>
        <p:spPr>
          <a:xfrm>
            <a:off x="7948337" y="357770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“Rural”"/>
          <p:cNvSpPr txBox="1"/>
          <p:nvPr/>
        </p:nvSpPr>
        <p:spPr>
          <a:xfrm>
            <a:off x="1271902" y="5276259"/>
            <a:ext cx="993054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“Rural”</a:t>
            </a:r>
          </a:p>
        </p:txBody>
      </p:sp>
      <p:sp>
        <p:nvSpPr>
          <p:cNvPr id="274" name="“Urban”"/>
          <p:cNvSpPr txBox="1"/>
          <p:nvPr/>
        </p:nvSpPr>
        <p:spPr>
          <a:xfrm>
            <a:off x="6364573" y="5276259"/>
            <a:ext cx="1069292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“Urban”</a:t>
            </a:r>
          </a:p>
        </p:txBody>
      </p:sp>
      <p:sp>
        <p:nvSpPr>
          <p:cNvPr id="275" name="dij"/>
          <p:cNvSpPr txBox="1"/>
          <p:nvPr/>
        </p:nvSpPr>
        <p:spPr>
          <a:xfrm>
            <a:off x="5270963" y="2871220"/>
            <a:ext cx="546458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</a:t>
            </a:r>
            <a:r>
              <a:rPr baseline="-5999"/>
              <a:t>ij</a:t>
            </a:r>
          </a:p>
        </p:txBody>
      </p:sp>
      <p:sp>
        <p:nvSpPr>
          <p:cNvPr id="276" name="wi"/>
          <p:cNvSpPr txBox="1"/>
          <p:nvPr/>
        </p:nvSpPr>
        <p:spPr>
          <a:xfrm>
            <a:off x="4298771" y="1660646"/>
            <a:ext cx="52370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baseline="-5999"/>
              <a:t>i</a:t>
            </a:r>
          </a:p>
        </p:txBody>
      </p:sp>
      <p:sp>
        <p:nvSpPr>
          <p:cNvPr id="277" name="wj"/>
          <p:cNvSpPr txBox="1"/>
          <p:nvPr/>
        </p:nvSpPr>
        <p:spPr>
          <a:xfrm>
            <a:off x="6263957" y="4136570"/>
            <a:ext cx="538653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baseline="-5999"/>
              <a:t>j</a:t>
            </a:r>
          </a:p>
        </p:txBody>
      </p:sp>
      <p:sp>
        <p:nvSpPr>
          <p:cNvPr id="278" name="In addition, we introduce infection inhomogeneity:…"/>
          <p:cNvSpPr txBox="1"/>
          <p:nvPr/>
        </p:nvSpPr>
        <p:spPr>
          <a:xfrm>
            <a:off x="640904" y="942294"/>
            <a:ext cx="78394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u="sng">
                <a:latin typeface="Palatino"/>
                <a:ea typeface="Palatino"/>
                <a:cs typeface="Palatino"/>
                <a:sym typeface="Palatino"/>
              </a:defRPr>
            </a:pPr>
            <a:r>
              <a:t>In addition, we introduce </a:t>
            </a:r>
            <a:r>
              <a:rPr b="1"/>
              <a:t>infection</a:t>
            </a:r>
            <a:r>
              <a:t> inhomogeneity: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is done by assigning different infection rates, β</a:t>
            </a:r>
            <a:r>
              <a:rPr baseline="-5999"/>
              <a:t>i</a:t>
            </a:r>
            <a:r>
              <a:t> for the infector:</a:t>
            </a:r>
          </a:p>
        </p:txBody>
      </p:sp>
      <p:sp>
        <p:nvSpPr>
          <p:cNvPr id="279" name="Infection inhomogeneit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Infection inhomogeneity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8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Rectangle"/>
          <p:cNvSpPr/>
          <p:nvPr/>
        </p:nvSpPr>
        <p:spPr>
          <a:xfrm>
            <a:off x="6821343" y="375757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4" name="Nj"/>
          <p:cNvSpPr txBox="1"/>
          <p:nvPr/>
        </p:nvSpPr>
        <p:spPr>
          <a:xfrm>
            <a:off x="6843617" y="3773253"/>
            <a:ext cx="73050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j</a:t>
            </a:r>
          </a:p>
        </p:txBody>
      </p:sp>
      <p:sp>
        <p:nvSpPr>
          <p:cNvPr id="285" name="Rectangle"/>
          <p:cNvSpPr/>
          <p:nvPr/>
        </p:nvSpPr>
        <p:spPr>
          <a:xfrm>
            <a:off x="3538709" y="1882275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6" name="Rectangle"/>
          <p:cNvSpPr/>
          <p:nvPr/>
        </p:nvSpPr>
        <p:spPr>
          <a:xfrm>
            <a:off x="6686194" y="1790398"/>
            <a:ext cx="752634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7" name="Rectangle"/>
          <p:cNvSpPr/>
          <p:nvPr/>
        </p:nvSpPr>
        <p:spPr>
          <a:xfrm>
            <a:off x="615574" y="3175751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8" name="Rectangle"/>
          <p:cNvSpPr/>
          <p:nvPr/>
        </p:nvSpPr>
        <p:spPr>
          <a:xfrm>
            <a:off x="6424305" y="2745560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9" name="Rectangle"/>
          <p:cNvSpPr/>
          <p:nvPr/>
        </p:nvSpPr>
        <p:spPr>
          <a:xfrm>
            <a:off x="3938447" y="447278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0" name="Ni"/>
          <p:cNvSpPr txBox="1"/>
          <p:nvPr/>
        </p:nvSpPr>
        <p:spPr>
          <a:xfrm>
            <a:off x="3515839" y="1897951"/>
            <a:ext cx="708086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i</a:t>
            </a:r>
          </a:p>
        </p:txBody>
      </p:sp>
      <p:sp>
        <p:nvSpPr>
          <p:cNvPr id="291" name="Line"/>
          <p:cNvSpPr/>
          <p:nvPr/>
        </p:nvSpPr>
        <p:spPr>
          <a:xfrm>
            <a:off x="4285753" y="2673955"/>
            <a:ext cx="2516878" cy="1510090"/>
          </a:xfrm>
          <a:prstGeom prst="line">
            <a:avLst/>
          </a:prstGeom>
          <a:ln w="38100"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92" name="Rectangle"/>
          <p:cNvSpPr/>
          <p:nvPr/>
        </p:nvSpPr>
        <p:spPr>
          <a:xfrm>
            <a:off x="7523852" y="2604018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3" name="Rectangle"/>
          <p:cNvSpPr/>
          <p:nvPr/>
        </p:nvSpPr>
        <p:spPr>
          <a:xfrm>
            <a:off x="7948337" y="357770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4" name="“Rural”"/>
          <p:cNvSpPr txBox="1"/>
          <p:nvPr/>
        </p:nvSpPr>
        <p:spPr>
          <a:xfrm>
            <a:off x="1271902" y="5276259"/>
            <a:ext cx="993054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“Rural”</a:t>
            </a:r>
          </a:p>
        </p:txBody>
      </p:sp>
      <p:sp>
        <p:nvSpPr>
          <p:cNvPr id="295" name="“Urban”"/>
          <p:cNvSpPr txBox="1"/>
          <p:nvPr/>
        </p:nvSpPr>
        <p:spPr>
          <a:xfrm>
            <a:off x="6364573" y="5276259"/>
            <a:ext cx="1069292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“Urban”</a:t>
            </a:r>
          </a:p>
        </p:txBody>
      </p:sp>
      <p:sp>
        <p:nvSpPr>
          <p:cNvPr id="296" name="dij"/>
          <p:cNvSpPr txBox="1"/>
          <p:nvPr/>
        </p:nvSpPr>
        <p:spPr>
          <a:xfrm>
            <a:off x="5270963" y="2871220"/>
            <a:ext cx="546458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</a:t>
            </a:r>
            <a:r>
              <a:rPr baseline="-5999"/>
              <a:t>ij</a:t>
            </a:r>
          </a:p>
        </p:txBody>
      </p:sp>
      <p:sp>
        <p:nvSpPr>
          <p:cNvPr id="297" name="wi"/>
          <p:cNvSpPr txBox="1"/>
          <p:nvPr/>
        </p:nvSpPr>
        <p:spPr>
          <a:xfrm>
            <a:off x="4298771" y="1660646"/>
            <a:ext cx="52370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baseline="-5999"/>
              <a:t>i</a:t>
            </a:r>
          </a:p>
        </p:txBody>
      </p:sp>
      <p:sp>
        <p:nvSpPr>
          <p:cNvPr id="298" name="wj"/>
          <p:cNvSpPr txBox="1"/>
          <p:nvPr/>
        </p:nvSpPr>
        <p:spPr>
          <a:xfrm>
            <a:off x="6263957" y="4136570"/>
            <a:ext cx="538653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baseline="-5999"/>
              <a:t>j</a:t>
            </a:r>
          </a:p>
        </p:txBody>
      </p:sp>
      <p:sp>
        <p:nvSpPr>
          <p:cNvPr id="299" name="In addition, we introduce infection inhomogeneity:…"/>
          <p:cNvSpPr txBox="1"/>
          <p:nvPr/>
        </p:nvSpPr>
        <p:spPr>
          <a:xfrm>
            <a:off x="640904" y="942294"/>
            <a:ext cx="78394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u="sng">
                <a:latin typeface="Palatino"/>
                <a:ea typeface="Palatino"/>
                <a:cs typeface="Palatino"/>
                <a:sym typeface="Palatino"/>
              </a:defRPr>
            </a:pPr>
            <a:r>
              <a:t>In addition, we introduce </a:t>
            </a:r>
            <a:r>
              <a:rPr b="1"/>
              <a:t>infection</a:t>
            </a:r>
            <a:r>
              <a:t> inhomogeneity: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is done by assigning different infection rates, β</a:t>
            </a:r>
            <a:r>
              <a:rPr baseline="-5999"/>
              <a:t>i</a:t>
            </a:r>
            <a:r>
              <a:t> for the infector:</a:t>
            </a:r>
          </a:p>
        </p:txBody>
      </p:sp>
      <p:sp>
        <p:nvSpPr>
          <p:cNvPr id="300" name="βi"/>
          <p:cNvSpPr txBox="1"/>
          <p:nvPr/>
        </p:nvSpPr>
        <p:spPr>
          <a:xfrm>
            <a:off x="4349836" y="2101718"/>
            <a:ext cx="44432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β</a:t>
            </a:r>
            <a:r>
              <a:rPr baseline="-5999"/>
              <a:t>i</a:t>
            </a:r>
          </a:p>
        </p:txBody>
      </p:sp>
      <p:sp>
        <p:nvSpPr>
          <p:cNvPr id="301" name="Infection inhomogeneit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Infection inhomogeneity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" y="0"/>
            <a:ext cx="9144000" cy="6883400"/>
          </a:xfrm>
          <a:prstGeom prst="rect">
            <a:avLst/>
          </a:prstGeom>
        </p:spPr>
      </p:pic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Infection inhomogeneit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Infection inhomogeneity</a:t>
            </a:r>
          </a:p>
        </p:txBody>
      </p:sp>
      <p:sp>
        <p:nvSpPr>
          <p:cNvPr id="306" name="To our mild surprise, there is no effect of this! “Super shedders” play no role!"/>
          <p:cNvSpPr txBox="1"/>
          <p:nvPr/>
        </p:nvSpPr>
        <p:spPr>
          <a:xfrm>
            <a:off x="527598" y="968093"/>
            <a:ext cx="82296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To our mild surprise, there is no effect of this! “Super shedders” play no role!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931" y="1543245"/>
            <a:ext cx="7506138" cy="4944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08" name="σβ = 0:…"/>
          <p:cNvSpPr txBox="1"/>
          <p:nvPr/>
        </p:nvSpPr>
        <p:spPr>
          <a:xfrm>
            <a:off x="2019489" y="1766085"/>
            <a:ext cx="1988268" cy="10414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σ</a:t>
            </a:r>
            <a:r>
              <a:rPr b="1" baseline="-5999"/>
              <a:t>β</a:t>
            </a:r>
            <a:r>
              <a:rPr b="1"/>
              <a:t> </a:t>
            </a:r>
            <a:r>
              <a:t>= 0: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All have the same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value of beta.</a:t>
            </a:r>
          </a:p>
        </p:txBody>
      </p:sp>
      <p:sp>
        <p:nvSpPr>
          <p:cNvPr id="309" name="σβ = 1:…"/>
          <p:cNvSpPr txBox="1"/>
          <p:nvPr/>
        </p:nvSpPr>
        <p:spPr>
          <a:xfrm>
            <a:off x="6026236" y="1766085"/>
            <a:ext cx="2188516" cy="10414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σ</a:t>
            </a:r>
            <a:r>
              <a:rPr b="1" baseline="-5999"/>
              <a:t>β</a:t>
            </a:r>
            <a:r>
              <a:rPr b="1"/>
              <a:t> </a:t>
            </a:r>
            <a:r>
              <a:t>= 1: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All have either 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double or zero beta.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12" name="Exploring effects of…"/>
          <p:cNvSpPr txBox="1"/>
          <p:nvPr>
            <p:ph type="title"/>
          </p:nvPr>
        </p:nvSpPr>
        <p:spPr>
          <a:xfrm>
            <a:off x="457200" y="2245360"/>
            <a:ext cx="8229600" cy="1934645"/>
          </a:xfrm>
          <a:prstGeom prst="rect">
            <a:avLst/>
          </a:prstGeom>
        </p:spPr>
        <p:txBody>
          <a:bodyPr/>
          <a:lstStyle/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Exploring effects of</a:t>
            </a:r>
          </a:p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spatial inhomogeneties</a:t>
            </a:r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16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Spatial inhomogeneit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Spatial inhomogeneity</a:t>
            </a:r>
          </a:p>
        </p:txBody>
      </p:sp>
      <p:sp>
        <p:nvSpPr>
          <p:cNvPr id="318" name="Secondly we introduce spatial inhomogeneity:…"/>
          <p:cNvSpPr txBox="1"/>
          <p:nvPr/>
        </p:nvSpPr>
        <p:spPr>
          <a:xfrm>
            <a:off x="535893" y="1123547"/>
            <a:ext cx="8072214" cy="422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u="sng">
                <a:latin typeface="Palatino"/>
                <a:ea typeface="Palatino"/>
                <a:cs typeface="Palatino"/>
                <a:sym typeface="Palatino"/>
              </a:defRPr>
            </a:pPr>
            <a:r>
              <a:t>Secondly we introduce spatial inhomogeneity: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is done by choosing a value of 𝝆, which controls the probability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of a connection with distance: p(d</a:t>
            </a:r>
            <a:r>
              <a:rPr baseline="-5999"/>
              <a:t>ij</a:t>
            </a:r>
            <a:r>
              <a:t>) = exp(-𝝆 d</a:t>
            </a:r>
            <a:r>
              <a:rPr baseline="-5999"/>
              <a:t>ij</a:t>
            </a:r>
            <a:r>
              <a:t>)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 value of 𝝆 = 10 (0.001 km</a:t>
            </a:r>
            <a:r>
              <a:rPr baseline="31999"/>
              <a:t>-1</a:t>
            </a:r>
            <a:r>
              <a:t>), means that the probability of connecting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falls exponentially with typical distance 1/𝝆 = 100 km.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However, 1% of connections are independent of distance (reflecting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that most know “someone”, who lives “far away”.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have two models, if two random nodes are not connected:</a:t>
            </a:r>
          </a:p>
          <a:p>
            <a:pPr marL="358140" indent="-317500">
              <a:buSzPct val="100000"/>
              <a:buAutoNum type="arabicPeriod" startAt="1"/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Only exchange second node:   All nodes “similarly” connected</a:t>
            </a:r>
          </a:p>
          <a:p>
            <a:pPr marL="358140" indent="-317500">
              <a:buSzPct val="100000"/>
              <a:buAutoNum type="arabicPeriod" startAt="1"/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Consider two new nodes:        Urbans get much more connected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21" name="Spatial inhomogeneties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Spatial inhomogeneties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The result of choosing 𝝆 = 300 (thus 3 km typical connection distance) with…"/>
          <p:cNvSpPr txBox="1"/>
          <p:nvPr/>
        </p:nvSpPr>
        <p:spPr>
          <a:xfrm>
            <a:off x="363433" y="952270"/>
            <a:ext cx="7706952" cy="751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result of choosing 𝝆 = 300 (thus 3 km typical connection distance) with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ConnectAlgo1 is: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631" y="1814058"/>
            <a:ext cx="8084738" cy="40589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25" name="ConnectAlgo1"/>
          <p:cNvSpPr txBox="1"/>
          <p:nvPr/>
        </p:nvSpPr>
        <p:spPr>
          <a:xfrm>
            <a:off x="6568950" y="4875579"/>
            <a:ext cx="1704353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ConnectAlgo1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8472" y="2446365"/>
            <a:ext cx="4796788" cy="244089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29" name="Spatial inhomogeneties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Spatial inhomogeneties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1" name="The result of choosing 𝝆 = 300 (thus 3 km typical connection distance) with…"/>
          <p:cNvSpPr txBox="1"/>
          <p:nvPr/>
        </p:nvSpPr>
        <p:spPr>
          <a:xfrm>
            <a:off x="363433" y="952270"/>
            <a:ext cx="7706952" cy="751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result of choosing 𝝆 = 300 (thus 3 km typical connection distance) with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ConnectAlgo2 is:</a:t>
            </a:r>
          </a:p>
        </p:txBody>
      </p:sp>
      <p:sp>
        <p:nvSpPr>
          <p:cNvPr id="332" name="ConnectAlgo1"/>
          <p:cNvSpPr txBox="1"/>
          <p:nvPr/>
        </p:nvSpPr>
        <p:spPr>
          <a:xfrm>
            <a:off x="6568950" y="4875579"/>
            <a:ext cx="1704353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ConnectAlgo1</a:t>
            </a:r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028" y="1814058"/>
            <a:ext cx="7933944" cy="40589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34" name="ConnectAlgo2"/>
          <p:cNvSpPr txBox="1"/>
          <p:nvPr/>
        </p:nvSpPr>
        <p:spPr>
          <a:xfrm>
            <a:off x="6568950" y="4875579"/>
            <a:ext cx="1704353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ConnectAlgo2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008" y="2470018"/>
            <a:ext cx="4753312" cy="237865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38" name="Spatial inhomogeneties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Spatial inhomogeneties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The result as a function of 𝝆 and connection algorithm is interesting:"/>
          <p:cNvSpPr txBox="1"/>
          <p:nvPr/>
        </p:nvSpPr>
        <p:spPr>
          <a:xfrm>
            <a:off x="504230" y="1061779"/>
            <a:ext cx="7034100" cy="44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The result as a function of 𝝆 and connection algorithm is interesting: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023" y="1543804"/>
            <a:ext cx="3918380" cy="266154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5824" y="1543804"/>
            <a:ext cx="3918380" cy="265386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43" name="ConnectAlgo1"/>
          <p:cNvSpPr txBox="1"/>
          <p:nvPr/>
        </p:nvSpPr>
        <p:spPr>
          <a:xfrm>
            <a:off x="968347" y="3436318"/>
            <a:ext cx="1704354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ConnectAlgo1</a:t>
            </a:r>
          </a:p>
        </p:txBody>
      </p:sp>
      <p:sp>
        <p:nvSpPr>
          <p:cNvPr id="344" name="ConnectAlgo2"/>
          <p:cNvSpPr txBox="1"/>
          <p:nvPr/>
        </p:nvSpPr>
        <p:spPr>
          <a:xfrm>
            <a:off x="6936587" y="3436318"/>
            <a:ext cx="1704353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ConnectAlgo2</a:t>
            </a:r>
          </a:p>
        </p:txBody>
      </p:sp>
      <p:sp>
        <p:nvSpPr>
          <p:cNvPr id="345" name="If we insist on connecting rural and urban population “similarly” (ConnectAlgo1),…"/>
          <p:cNvSpPr txBox="1"/>
          <p:nvPr/>
        </p:nvSpPr>
        <p:spPr>
          <a:xfrm>
            <a:off x="410365" y="4240356"/>
            <a:ext cx="8463904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If we insist on connecting rural and urban population “similarly” (ConnectAlgo1),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then we see that the ABN predicts a lower peak than the mSEIR.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If we simply connect people according to distance (ConnectAlgo2), we see a much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larger effect in the opposite direction!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think that ConnectAlgo2 is more realistic, but not entirely realistic. However,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algorithm “mixes” the effects of distance and number of connections.</a:t>
            </a:r>
          </a:p>
        </p:txBody>
      </p:sp>
      <p:pic>
        <p:nvPicPr>
          <p:cNvPr id="346" name="UK_rho_300_algo_1.pdf" descr="UK_rho_300_algo_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03084" y="1589848"/>
            <a:ext cx="1487826" cy="10204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47" name="UK_rho_300_algo_2.pdf" descr="UK_rho_300_algo_2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44851" y="2364365"/>
            <a:ext cx="1487826" cy="10204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700"/>
            <a:ext cx="9144001" cy="6883400"/>
          </a:xfrm>
          <a:prstGeom prst="rect">
            <a:avLst/>
          </a:prstGeom>
        </p:spPr>
      </p:pic>
      <p:sp>
        <p:nvSpPr>
          <p:cNvPr id="37" name="Modified SEIR model"/>
          <p:cNvSpPr txBox="1"/>
          <p:nvPr>
            <p:ph type="title"/>
          </p:nvPr>
        </p:nvSpPr>
        <p:spPr>
          <a:xfrm>
            <a:off x="149356" y="80092"/>
            <a:ext cx="8868371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Modified SEIR model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" name="In order to be able to check our model against a reference, and subsequently…"/>
          <p:cNvSpPr txBox="1"/>
          <p:nvPr/>
        </p:nvSpPr>
        <p:spPr>
          <a:xfrm>
            <a:off x="508696" y="1110983"/>
            <a:ext cx="782844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In order to be able to check our model against a reference, and subsequently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quantify the size of effects introduced into the agent based network model,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build a modified SEIR model (mSEIR) as follows:</a:t>
            </a:r>
          </a:p>
        </p:txBody>
      </p:sp>
      <p:grpSp>
        <p:nvGrpSpPr>
          <p:cNvPr id="79" name="Group"/>
          <p:cNvGrpSpPr/>
          <p:nvPr/>
        </p:nvGrpSpPr>
        <p:grpSpPr>
          <a:xfrm>
            <a:off x="952369" y="2597741"/>
            <a:ext cx="7262345" cy="2606130"/>
            <a:chOff x="0" y="0"/>
            <a:chExt cx="7262344" cy="2606129"/>
          </a:xfrm>
        </p:grpSpPr>
        <p:sp>
          <p:nvSpPr>
            <p:cNvPr id="40" name="Rectangle"/>
            <p:cNvSpPr/>
            <p:nvPr/>
          </p:nvSpPr>
          <p:spPr>
            <a:xfrm>
              <a:off x="0" y="12700"/>
              <a:ext cx="752634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" name="S"/>
            <p:cNvSpPr txBox="1"/>
            <p:nvPr/>
          </p:nvSpPr>
          <p:spPr>
            <a:xfrm>
              <a:off x="129331" y="28376"/>
              <a:ext cx="493972" cy="774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S</a:t>
              </a:r>
            </a:p>
          </p:txBody>
        </p:sp>
        <p:sp>
          <p:nvSpPr>
            <p:cNvPr id="42" name="Rectangle"/>
            <p:cNvSpPr/>
            <p:nvPr/>
          </p:nvSpPr>
          <p:spPr>
            <a:xfrm>
              <a:off x="6509710" y="1787872"/>
              <a:ext cx="752635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" name="R"/>
            <p:cNvSpPr txBox="1"/>
            <p:nvPr/>
          </p:nvSpPr>
          <p:spPr>
            <a:xfrm>
              <a:off x="6588440" y="1816249"/>
              <a:ext cx="595175" cy="774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44" name="Rectangle"/>
            <p:cNvSpPr/>
            <p:nvPr/>
          </p:nvSpPr>
          <p:spPr>
            <a:xfrm>
              <a:off x="1534449" y="12700"/>
              <a:ext cx="752634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" name="Line"/>
            <p:cNvSpPr/>
            <p:nvPr/>
          </p:nvSpPr>
          <p:spPr>
            <a:xfrm>
              <a:off x="742950" y="415478"/>
              <a:ext cx="78698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48" name="Group"/>
            <p:cNvGrpSpPr/>
            <p:nvPr/>
          </p:nvGrpSpPr>
          <p:grpSpPr>
            <a:xfrm>
              <a:off x="2294518" y="12700"/>
              <a:ext cx="1149321" cy="805558"/>
              <a:chOff x="0" y="0"/>
              <a:chExt cx="1149319" cy="805557"/>
            </a:xfrm>
          </p:grpSpPr>
          <p:sp>
            <p:nvSpPr>
              <p:cNvPr id="46" name="Rectangle"/>
              <p:cNvSpPr/>
              <p:nvPr/>
            </p:nvSpPr>
            <p:spPr>
              <a:xfrm>
                <a:off x="396685" y="0"/>
                <a:ext cx="752635" cy="80555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7" name="Line"/>
              <p:cNvSpPr/>
              <p:nvPr/>
            </p:nvSpPr>
            <p:spPr>
              <a:xfrm>
                <a:off x="0" y="402778"/>
                <a:ext cx="392173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1" name="Group"/>
            <p:cNvGrpSpPr/>
            <p:nvPr/>
          </p:nvGrpSpPr>
          <p:grpSpPr>
            <a:xfrm>
              <a:off x="3438242" y="0"/>
              <a:ext cx="1149320" cy="805558"/>
              <a:chOff x="0" y="0"/>
              <a:chExt cx="1149319" cy="805557"/>
            </a:xfrm>
          </p:grpSpPr>
          <p:sp>
            <p:nvSpPr>
              <p:cNvPr id="49" name="Rectangle"/>
              <p:cNvSpPr/>
              <p:nvPr/>
            </p:nvSpPr>
            <p:spPr>
              <a:xfrm>
                <a:off x="396685" y="0"/>
                <a:ext cx="752635" cy="80555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0" name="Line"/>
              <p:cNvSpPr/>
              <p:nvPr/>
            </p:nvSpPr>
            <p:spPr>
              <a:xfrm>
                <a:off x="0" y="402778"/>
                <a:ext cx="392173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4" name="Group"/>
            <p:cNvGrpSpPr/>
            <p:nvPr/>
          </p:nvGrpSpPr>
          <p:grpSpPr>
            <a:xfrm>
              <a:off x="4584004" y="0"/>
              <a:ext cx="1149320" cy="805558"/>
              <a:chOff x="0" y="0"/>
              <a:chExt cx="1149319" cy="805557"/>
            </a:xfrm>
          </p:grpSpPr>
          <p:sp>
            <p:nvSpPr>
              <p:cNvPr id="52" name="Rectangle"/>
              <p:cNvSpPr/>
              <p:nvPr/>
            </p:nvSpPr>
            <p:spPr>
              <a:xfrm>
                <a:off x="396685" y="0"/>
                <a:ext cx="752635" cy="80555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3" name="Line"/>
              <p:cNvSpPr/>
              <p:nvPr/>
            </p:nvSpPr>
            <p:spPr>
              <a:xfrm>
                <a:off x="0" y="402778"/>
                <a:ext cx="392173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55" name="Rectangle"/>
            <p:cNvSpPr/>
            <p:nvPr/>
          </p:nvSpPr>
          <p:spPr>
            <a:xfrm>
              <a:off x="1535590" y="1800572"/>
              <a:ext cx="752634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" name="Line"/>
            <p:cNvSpPr/>
            <p:nvPr/>
          </p:nvSpPr>
          <p:spPr>
            <a:xfrm>
              <a:off x="1138904" y="2203351"/>
              <a:ext cx="39217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59" name="Group"/>
            <p:cNvGrpSpPr/>
            <p:nvPr/>
          </p:nvGrpSpPr>
          <p:grpSpPr>
            <a:xfrm>
              <a:off x="2295659" y="1800572"/>
              <a:ext cx="1149321" cy="805558"/>
              <a:chOff x="0" y="0"/>
              <a:chExt cx="1149319" cy="805557"/>
            </a:xfrm>
          </p:grpSpPr>
          <p:sp>
            <p:nvSpPr>
              <p:cNvPr id="57" name="Rectangle"/>
              <p:cNvSpPr/>
              <p:nvPr/>
            </p:nvSpPr>
            <p:spPr>
              <a:xfrm>
                <a:off x="396685" y="0"/>
                <a:ext cx="752635" cy="80555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8" name="Line"/>
              <p:cNvSpPr/>
              <p:nvPr/>
            </p:nvSpPr>
            <p:spPr>
              <a:xfrm>
                <a:off x="0" y="402778"/>
                <a:ext cx="392173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62" name="Group"/>
            <p:cNvGrpSpPr/>
            <p:nvPr/>
          </p:nvGrpSpPr>
          <p:grpSpPr>
            <a:xfrm>
              <a:off x="3439383" y="1787872"/>
              <a:ext cx="1149321" cy="805558"/>
              <a:chOff x="0" y="0"/>
              <a:chExt cx="1149319" cy="805557"/>
            </a:xfrm>
          </p:grpSpPr>
          <p:sp>
            <p:nvSpPr>
              <p:cNvPr id="60" name="Rectangle"/>
              <p:cNvSpPr/>
              <p:nvPr/>
            </p:nvSpPr>
            <p:spPr>
              <a:xfrm>
                <a:off x="396685" y="0"/>
                <a:ext cx="752635" cy="80555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1" name="Line"/>
              <p:cNvSpPr/>
              <p:nvPr/>
            </p:nvSpPr>
            <p:spPr>
              <a:xfrm>
                <a:off x="0" y="402778"/>
                <a:ext cx="392173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65" name="Group"/>
            <p:cNvGrpSpPr/>
            <p:nvPr/>
          </p:nvGrpSpPr>
          <p:grpSpPr>
            <a:xfrm>
              <a:off x="4585146" y="1787872"/>
              <a:ext cx="1149320" cy="805558"/>
              <a:chOff x="0" y="0"/>
              <a:chExt cx="1149319" cy="805557"/>
            </a:xfrm>
          </p:grpSpPr>
          <p:sp>
            <p:nvSpPr>
              <p:cNvPr id="63" name="Rectangle"/>
              <p:cNvSpPr/>
              <p:nvPr/>
            </p:nvSpPr>
            <p:spPr>
              <a:xfrm>
                <a:off x="396685" y="0"/>
                <a:ext cx="752635" cy="80555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" name="Line"/>
              <p:cNvSpPr/>
              <p:nvPr/>
            </p:nvSpPr>
            <p:spPr>
              <a:xfrm>
                <a:off x="0" y="402778"/>
                <a:ext cx="392173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66" name="Line"/>
            <p:cNvSpPr/>
            <p:nvPr/>
          </p:nvSpPr>
          <p:spPr>
            <a:xfrm flipH="1" flipV="1">
              <a:off x="1122997" y="1620964"/>
              <a:ext cx="5025244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7" name="Line"/>
            <p:cNvSpPr/>
            <p:nvPr/>
          </p:nvSpPr>
          <p:spPr>
            <a:xfrm>
              <a:off x="5738721" y="415478"/>
              <a:ext cx="39217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8" name="Line"/>
            <p:cNvSpPr/>
            <p:nvPr/>
          </p:nvSpPr>
          <p:spPr>
            <a:xfrm>
              <a:off x="6123252" y="415478"/>
              <a:ext cx="1" cy="121328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9" name="Line"/>
            <p:cNvSpPr/>
            <p:nvPr/>
          </p:nvSpPr>
          <p:spPr>
            <a:xfrm flipH="1">
              <a:off x="1136443" y="1622108"/>
              <a:ext cx="1" cy="58993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0" name="I1"/>
            <p:cNvSpPr txBox="1"/>
            <p:nvPr/>
          </p:nvSpPr>
          <p:spPr>
            <a:xfrm>
              <a:off x="1614221" y="1816249"/>
              <a:ext cx="595373" cy="774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I</a:t>
              </a:r>
              <a:r>
                <a:rPr baseline="-5999"/>
                <a:t>1</a:t>
              </a:r>
            </a:p>
          </p:txBody>
        </p:sp>
        <p:sp>
          <p:nvSpPr>
            <p:cNvPr id="71" name="I2"/>
            <p:cNvSpPr txBox="1"/>
            <p:nvPr/>
          </p:nvSpPr>
          <p:spPr>
            <a:xfrm>
              <a:off x="2760425" y="1816249"/>
              <a:ext cx="595373" cy="774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I</a:t>
              </a:r>
              <a:r>
                <a:rPr baseline="-5999"/>
                <a:t>2</a:t>
              </a:r>
            </a:p>
          </p:txBody>
        </p:sp>
        <p:sp>
          <p:nvSpPr>
            <p:cNvPr id="72" name="I3"/>
            <p:cNvSpPr txBox="1"/>
            <p:nvPr/>
          </p:nvSpPr>
          <p:spPr>
            <a:xfrm>
              <a:off x="3906629" y="1803549"/>
              <a:ext cx="595373" cy="774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I</a:t>
              </a:r>
              <a:r>
                <a:rPr baseline="-5999"/>
                <a:t>3</a:t>
              </a:r>
            </a:p>
          </p:txBody>
        </p:sp>
        <p:sp>
          <p:nvSpPr>
            <p:cNvPr id="73" name="I4"/>
            <p:cNvSpPr txBox="1"/>
            <p:nvPr/>
          </p:nvSpPr>
          <p:spPr>
            <a:xfrm>
              <a:off x="5052833" y="1803549"/>
              <a:ext cx="595373" cy="774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I</a:t>
              </a:r>
              <a:r>
                <a:rPr baseline="-5999"/>
                <a:t>4</a:t>
              </a:r>
            </a:p>
          </p:txBody>
        </p:sp>
        <p:sp>
          <p:nvSpPr>
            <p:cNvPr id="74" name="Line"/>
            <p:cNvSpPr/>
            <p:nvPr/>
          </p:nvSpPr>
          <p:spPr>
            <a:xfrm>
              <a:off x="5738721" y="2203350"/>
              <a:ext cx="76906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5" name="E1"/>
            <p:cNvSpPr txBox="1"/>
            <p:nvPr/>
          </p:nvSpPr>
          <p:spPr>
            <a:xfrm>
              <a:off x="1532699" y="15676"/>
              <a:ext cx="764740" cy="774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E</a:t>
              </a:r>
              <a:r>
                <a:rPr baseline="-5999"/>
                <a:t>1</a:t>
              </a:r>
            </a:p>
          </p:txBody>
        </p:sp>
        <p:sp>
          <p:nvSpPr>
            <p:cNvPr id="76" name="E2"/>
            <p:cNvSpPr txBox="1"/>
            <p:nvPr/>
          </p:nvSpPr>
          <p:spPr>
            <a:xfrm>
              <a:off x="2670030" y="15676"/>
              <a:ext cx="764739" cy="774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E</a:t>
              </a:r>
              <a:r>
                <a:rPr baseline="-5999"/>
                <a:t>2</a:t>
              </a:r>
            </a:p>
          </p:txBody>
        </p:sp>
        <p:sp>
          <p:nvSpPr>
            <p:cNvPr id="77" name="E3"/>
            <p:cNvSpPr txBox="1"/>
            <p:nvPr/>
          </p:nvSpPr>
          <p:spPr>
            <a:xfrm>
              <a:off x="3821946" y="15676"/>
              <a:ext cx="764739" cy="774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E</a:t>
              </a:r>
              <a:r>
                <a:rPr baseline="-5999"/>
                <a:t>3</a:t>
              </a:r>
            </a:p>
          </p:txBody>
        </p:sp>
        <p:sp>
          <p:nvSpPr>
            <p:cNvPr id="78" name="E4"/>
            <p:cNvSpPr txBox="1"/>
            <p:nvPr/>
          </p:nvSpPr>
          <p:spPr>
            <a:xfrm>
              <a:off x="4961502" y="28376"/>
              <a:ext cx="764740" cy="774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4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E</a:t>
              </a:r>
              <a:r>
                <a:rPr baseline="-5999"/>
                <a:t>4</a:t>
              </a:r>
            </a:p>
          </p:txBody>
        </p:sp>
      </p:grpSp>
      <p:sp>
        <p:nvSpPr>
          <p:cNvPr id="80" name="λE"/>
          <p:cNvSpPr txBox="1"/>
          <p:nvPr/>
        </p:nvSpPr>
        <p:spPr>
          <a:xfrm>
            <a:off x="6734575" y="2387920"/>
            <a:ext cx="56749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Palatino"/>
                <a:ea typeface="Palatino"/>
                <a:cs typeface="Palatino"/>
                <a:sym typeface="Palatino"/>
              </a:defRPr>
            </a:pPr>
            <a:r>
              <a:t>λ</a:t>
            </a:r>
            <a:r>
              <a:rPr baseline="-5999"/>
              <a:t>E</a:t>
            </a:r>
          </a:p>
        </p:txBody>
      </p:sp>
      <p:sp>
        <p:nvSpPr>
          <p:cNvPr id="81" name="λI"/>
          <p:cNvSpPr txBox="1"/>
          <p:nvPr/>
        </p:nvSpPr>
        <p:spPr>
          <a:xfrm>
            <a:off x="6764605" y="4224065"/>
            <a:ext cx="50743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Palatino"/>
                <a:ea typeface="Palatino"/>
                <a:cs typeface="Palatino"/>
                <a:sym typeface="Palatino"/>
              </a:defRPr>
            </a:pPr>
            <a:r>
              <a:t>λ</a:t>
            </a:r>
            <a:r>
              <a:rPr baseline="-5999"/>
              <a:t>I</a:t>
            </a:r>
          </a:p>
        </p:txBody>
      </p:sp>
      <p:sp>
        <p:nvSpPr>
          <p:cNvPr id="82" name="β"/>
          <p:cNvSpPr txBox="1"/>
          <p:nvPr/>
        </p:nvSpPr>
        <p:spPr>
          <a:xfrm>
            <a:off x="1826075" y="2387920"/>
            <a:ext cx="39187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β</a:t>
            </a:r>
          </a:p>
        </p:txBody>
      </p:sp>
      <p:sp>
        <p:nvSpPr>
          <p:cNvPr id="83" name="The choice of four E and I states is arbitrary and can be changed. Model serves…"/>
          <p:cNvSpPr txBox="1"/>
          <p:nvPr/>
        </p:nvSpPr>
        <p:spPr>
          <a:xfrm>
            <a:off x="522202" y="5979688"/>
            <a:ext cx="806552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choice of four E and I states is arbitrary and can be changed. Model serves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as </a:t>
            </a:r>
            <a:r>
              <a:rPr b="1"/>
              <a:t>reference</a:t>
            </a:r>
            <a:r>
              <a:t>, to see </a:t>
            </a:r>
            <a:r>
              <a:rPr b="1"/>
              <a:t>effects of spatial and infection rate inhomogeneties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50" name="Spatial inhomogeneties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Spatial inhomogeneties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The result as a function of 𝝆 and connection algorithm is interesting:"/>
          <p:cNvSpPr txBox="1"/>
          <p:nvPr/>
        </p:nvSpPr>
        <p:spPr>
          <a:xfrm>
            <a:off x="504230" y="1061779"/>
            <a:ext cx="7034100" cy="44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The result as a function of 𝝆 and connection algorithm is interesting: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023" y="1543804"/>
            <a:ext cx="3918380" cy="266154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5824" y="1543804"/>
            <a:ext cx="3918380" cy="265386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55" name="ConnectAlgo1"/>
          <p:cNvSpPr txBox="1"/>
          <p:nvPr/>
        </p:nvSpPr>
        <p:spPr>
          <a:xfrm>
            <a:off x="968347" y="3436318"/>
            <a:ext cx="1704354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ConnectAlgo1</a:t>
            </a:r>
          </a:p>
        </p:txBody>
      </p:sp>
      <p:sp>
        <p:nvSpPr>
          <p:cNvPr id="356" name="ConnectAlgo2"/>
          <p:cNvSpPr txBox="1"/>
          <p:nvPr/>
        </p:nvSpPr>
        <p:spPr>
          <a:xfrm>
            <a:off x="6936587" y="3436318"/>
            <a:ext cx="1704353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ConnectAlgo2</a:t>
            </a:r>
          </a:p>
        </p:txBody>
      </p:sp>
      <p:sp>
        <p:nvSpPr>
          <p:cNvPr id="357" name="If we insist on connecting rural and urban population “similarly” (ConnectAlgo1),…"/>
          <p:cNvSpPr txBox="1"/>
          <p:nvPr/>
        </p:nvSpPr>
        <p:spPr>
          <a:xfrm>
            <a:off x="410365" y="4240356"/>
            <a:ext cx="8463904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If we insist on connecting rural and urban population “similarly” (ConnectAlgo1),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then we see that the ABN predicts a lower peak than the mSEIR.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If we simply connect people according to distance (ConnectAlgo2), we see a much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larger effect in the opposite direction!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think that ConnectAlgo2 is more realistic, but not entirely realistic. However,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algorithm “mixes” the effects of distance and number of connections.</a:t>
            </a:r>
          </a:p>
        </p:txBody>
      </p:sp>
      <p:sp>
        <p:nvSpPr>
          <p:cNvPr id="358" name="Note: In BOTH cases, the mSEIR predicts to high an integral!"/>
          <p:cNvSpPr txBox="1"/>
          <p:nvPr/>
        </p:nvSpPr>
        <p:spPr>
          <a:xfrm>
            <a:off x="1413924" y="2658674"/>
            <a:ext cx="6316152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Note: In BOTH cases, the mSEIR predicts to high an integral!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61" name="Spatial inhomogeneity visuall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Spatial inhomogeneity visually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3" name="animation_N_tot__500000__N_init__100__mu__20.0__sigma_mu__0.0__rho__300.0__beta__0.01__sigma_beta__0.0__lambda_E__1.0__lambda_I__1.0__epsilon_rho__0.01__frac_02__0.0__connect_algo__1__ID__000.animation.mp4" descr="animation_N_tot__500000__N_init__100__mu__20.0__sigma_mu__0.0__rho__300.0__beta__0.01__sigma_beta__0.0__lambda_E__1.0__lambda_I__1.0__epsilon_rho__0.01__frac_02__0.0__connect_algo__1__ID__000.anima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5420" y="1346556"/>
            <a:ext cx="4406703" cy="51712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64" name="animation_N_tot__500000__N_init__100__mu__20.0__sigma_mu__0.0__rho__300.0__beta__0.01__sigma_beta__0.0__lambda_E__1.0__lambda_I__1.0__epsilon_rho__0.01__frac_02__0.0__connect_algo__2__ID__000.animation.mp4" descr="animation_N_tot__500000__N_init__100__mu__20.0__sigma_mu__0.0__rho__300.0__beta__0.01__sigma_beta__0.0__lambda_E__1.0__lambda_I__1.0__epsilon_rho__0.01__frac_02__0.0__connect_algo__2__ID__000.animation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4651160" y="1346556"/>
            <a:ext cx="4406703" cy="51712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65" name="The spatial effects are best seen visually, as shown below:"/>
          <p:cNvSpPr txBox="1"/>
          <p:nvPr/>
        </p:nvSpPr>
        <p:spPr>
          <a:xfrm>
            <a:off x="418187" y="928804"/>
            <a:ext cx="593044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The spatial effects are best seen visually, as shown below:</a:t>
            </a:r>
          </a:p>
        </p:txBody>
      </p:sp>
      <p:sp>
        <p:nvSpPr>
          <p:cNvPr id="366" name="Note: In ConnectAlgo2, there is no 1% connections distributed with no distance dependency. However, this should have little effect."/>
          <p:cNvSpPr txBox="1"/>
          <p:nvPr/>
        </p:nvSpPr>
        <p:spPr>
          <a:xfrm>
            <a:off x="418187" y="6569075"/>
            <a:ext cx="7539421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Note: In ConnectAlgo2, there is no 1% connections distributed with no distance dependency. However, this should have little effect.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99999" fill="hold"/>
                                        <p:tgtEl>
                                          <p:spTgt spid="3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399999" fill="hold"/>
                                        <p:tgtEl>
                                          <p:spTgt spid="3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363"/>
                </p:tgtEl>
              </p:cMediaNode>
            </p:video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36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69" name="Spatial inhomogeneity visuall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Spatial inhomogeneity visually</a:t>
            </a:r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1" name="While the rates do not affect the overall outcome they do affect locally"/>
          <p:cNvSpPr txBox="1"/>
          <p:nvPr/>
        </p:nvSpPr>
        <p:spPr>
          <a:xfrm>
            <a:off x="418187" y="928804"/>
            <a:ext cx="720950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While the rates do not affect the overall outcome they do affect locally</a:t>
            </a:r>
          </a:p>
        </p:txBody>
      </p:sp>
      <p:sp>
        <p:nvSpPr>
          <p:cNvPr id="372" name="Note: In ConnectAlgo2, there is no 1% connections distributed with no distance dependency. However, this should have little effect."/>
          <p:cNvSpPr txBox="1"/>
          <p:nvPr/>
        </p:nvSpPr>
        <p:spPr>
          <a:xfrm>
            <a:off x="418187" y="6569075"/>
            <a:ext cx="7539421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0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Note: In ConnectAlgo2, there is no 1% connections distributed with no distance dependency. However, this should have little effect.</a:t>
            </a:r>
          </a:p>
        </p:txBody>
      </p:sp>
      <p:pic>
        <p:nvPicPr>
          <p:cNvPr id="373" name="animation_N_tot__500000__N_init__100__mu__20.0__sigma_mu__0.0__rho__300.0__beta__0.01__sigma_beta__1.0__lambda_E__1.0__lambda_I__1.0__epsilon_rho__0.01__frac_02__0.0__connect_algo__2__ID__000.animation.mp4" descr="animation_N_tot__500000__N_init__100__mu__20.0__sigma_mu__0.0__rho__300.0__beta__0.01__sigma_beta__1.0__lambda_E__1.0__lambda_I__1.0__epsilon_rho__0.01__frac_02__0.0__connect_algo__2__ID__000.anima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71908" y="1321549"/>
            <a:ext cx="4631979" cy="525099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9999" fill="hold"/>
                                        <p:tgtEl>
                                          <p:spTgt spid="3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76" name="Early prediction error"/>
          <p:cNvSpPr txBox="1"/>
          <p:nvPr>
            <p:ph type="title"/>
          </p:nvPr>
        </p:nvSpPr>
        <p:spPr>
          <a:xfrm>
            <a:off x="457200" y="2245360"/>
            <a:ext cx="8229600" cy="1934645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Early prediction error</a:t>
            </a:r>
          </a:p>
        </p:txBody>
      </p:sp>
      <p:sp>
        <p:nvSpPr>
          <p:cNvPr id="377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700"/>
            <a:ext cx="9144000" cy="6883400"/>
          </a:xfrm>
          <a:prstGeom prst="rect">
            <a:avLst/>
          </a:prstGeom>
        </p:spPr>
      </p:pic>
      <p:sp>
        <p:nvSpPr>
          <p:cNvPr id="380" name="Early prediction power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Early prediction power</a:t>
            </a:r>
          </a:p>
        </p:txBody>
      </p:sp>
      <p:sp>
        <p:nvSpPr>
          <p:cNvPr id="381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Given early data (before peak), how well does the mSEIR model predict peak…"/>
          <p:cNvSpPr txBox="1"/>
          <p:nvPr/>
        </p:nvSpPr>
        <p:spPr>
          <a:xfrm>
            <a:off x="574629" y="1061779"/>
            <a:ext cx="794118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Given early data (before peak), how well does the mSEIR model predict peak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size (as simulated in an ABN), assuming we have perfect infection data?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815" y="1807991"/>
            <a:ext cx="8734370" cy="42759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84" name="We have tried to answer this, by conducting fits based on data from the blue…"/>
          <p:cNvSpPr txBox="1"/>
          <p:nvPr/>
        </p:nvSpPr>
        <p:spPr>
          <a:xfrm>
            <a:off x="572834" y="6118978"/>
            <a:ext cx="783770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have tried to answer this, by conducting fits based on data from the blue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interval. Here, dark gray is the ABN model, while green are the mSEIR fits.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87" name="Practical implementations - not presented here"/>
          <p:cNvSpPr txBox="1"/>
          <p:nvPr>
            <p:ph type="title"/>
          </p:nvPr>
        </p:nvSpPr>
        <p:spPr>
          <a:xfrm>
            <a:off x="457200" y="2245360"/>
            <a:ext cx="8229600" cy="1934645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Practical implementations - not presented here</a:t>
            </a:r>
          </a:p>
        </p:txBody>
      </p:sp>
      <p:sp>
        <p:nvSpPr>
          <p:cNvPr id="388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91" name="Age &amp; Hospitalisation data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Age &amp; Hospitalisation data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Rectangle"/>
          <p:cNvSpPr/>
          <p:nvPr/>
        </p:nvSpPr>
        <p:spPr>
          <a:xfrm>
            <a:off x="21543" y="1202468"/>
            <a:ext cx="752634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4" name="S"/>
          <p:cNvSpPr txBox="1"/>
          <p:nvPr/>
        </p:nvSpPr>
        <p:spPr>
          <a:xfrm>
            <a:off x="150874" y="1218145"/>
            <a:ext cx="493972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395" name="Rectangle"/>
          <p:cNvSpPr/>
          <p:nvPr/>
        </p:nvSpPr>
        <p:spPr>
          <a:xfrm>
            <a:off x="5144243" y="4556425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6" name="R"/>
          <p:cNvSpPr txBox="1"/>
          <p:nvPr/>
        </p:nvSpPr>
        <p:spPr>
          <a:xfrm>
            <a:off x="5222973" y="4584801"/>
            <a:ext cx="595175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397" name="Rectangle"/>
          <p:cNvSpPr/>
          <p:nvPr/>
        </p:nvSpPr>
        <p:spPr>
          <a:xfrm>
            <a:off x="1555992" y="1202468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8" name="Line"/>
          <p:cNvSpPr/>
          <p:nvPr/>
        </p:nvSpPr>
        <p:spPr>
          <a:xfrm>
            <a:off x="764493" y="1605247"/>
            <a:ext cx="786986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401" name="Group"/>
          <p:cNvGrpSpPr/>
          <p:nvPr/>
        </p:nvGrpSpPr>
        <p:grpSpPr>
          <a:xfrm>
            <a:off x="2316061" y="1202468"/>
            <a:ext cx="1149321" cy="805558"/>
            <a:chOff x="0" y="0"/>
            <a:chExt cx="1149319" cy="805557"/>
          </a:xfrm>
        </p:grpSpPr>
        <p:sp>
          <p:nvSpPr>
            <p:cNvPr id="399" name="Rectangle"/>
            <p:cNvSpPr/>
            <p:nvPr/>
          </p:nvSpPr>
          <p:spPr>
            <a:xfrm>
              <a:off x="396685" y="0"/>
              <a:ext cx="752635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0" name="Line"/>
            <p:cNvSpPr/>
            <p:nvPr/>
          </p:nvSpPr>
          <p:spPr>
            <a:xfrm>
              <a:off x="0" y="402778"/>
              <a:ext cx="39217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3459785" y="1189768"/>
            <a:ext cx="1149320" cy="805558"/>
            <a:chOff x="0" y="0"/>
            <a:chExt cx="1149319" cy="805557"/>
          </a:xfrm>
        </p:grpSpPr>
        <p:sp>
          <p:nvSpPr>
            <p:cNvPr id="402" name="Rectangle"/>
            <p:cNvSpPr/>
            <p:nvPr/>
          </p:nvSpPr>
          <p:spPr>
            <a:xfrm>
              <a:off x="396685" y="0"/>
              <a:ext cx="752635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3" name="Line"/>
            <p:cNvSpPr/>
            <p:nvPr/>
          </p:nvSpPr>
          <p:spPr>
            <a:xfrm>
              <a:off x="0" y="402778"/>
              <a:ext cx="39217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4605547" y="1189768"/>
            <a:ext cx="1149321" cy="805558"/>
            <a:chOff x="0" y="0"/>
            <a:chExt cx="1149319" cy="805557"/>
          </a:xfrm>
        </p:grpSpPr>
        <p:sp>
          <p:nvSpPr>
            <p:cNvPr id="405" name="Rectangle"/>
            <p:cNvSpPr/>
            <p:nvPr/>
          </p:nvSpPr>
          <p:spPr>
            <a:xfrm>
              <a:off x="396685" y="0"/>
              <a:ext cx="752635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6" name="Line"/>
            <p:cNvSpPr/>
            <p:nvPr/>
          </p:nvSpPr>
          <p:spPr>
            <a:xfrm>
              <a:off x="0" y="402778"/>
              <a:ext cx="39217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08" name="Rectangle"/>
          <p:cNvSpPr/>
          <p:nvPr/>
        </p:nvSpPr>
        <p:spPr>
          <a:xfrm>
            <a:off x="1557133" y="2990340"/>
            <a:ext cx="752635" cy="80555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9" name="Line"/>
          <p:cNvSpPr/>
          <p:nvPr/>
        </p:nvSpPr>
        <p:spPr>
          <a:xfrm>
            <a:off x="1160447" y="3393119"/>
            <a:ext cx="392173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412" name="Group"/>
          <p:cNvGrpSpPr/>
          <p:nvPr/>
        </p:nvGrpSpPr>
        <p:grpSpPr>
          <a:xfrm>
            <a:off x="2317202" y="2990340"/>
            <a:ext cx="1149321" cy="805559"/>
            <a:chOff x="0" y="0"/>
            <a:chExt cx="1149319" cy="805557"/>
          </a:xfrm>
        </p:grpSpPr>
        <p:sp>
          <p:nvSpPr>
            <p:cNvPr id="410" name="Rectangle"/>
            <p:cNvSpPr/>
            <p:nvPr/>
          </p:nvSpPr>
          <p:spPr>
            <a:xfrm>
              <a:off x="396685" y="0"/>
              <a:ext cx="752635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1" name="Line"/>
            <p:cNvSpPr/>
            <p:nvPr/>
          </p:nvSpPr>
          <p:spPr>
            <a:xfrm>
              <a:off x="0" y="402778"/>
              <a:ext cx="39217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3460927" y="2977640"/>
            <a:ext cx="1149320" cy="805559"/>
            <a:chOff x="0" y="0"/>
            <a:chExt cx="1149319" cy="805557"/>
          </a:xfrm>
        </p:grpSpPr>
        <p:sp>
          <p:nvSpPr>
            <p:cNvPr id="413" name="Rectangle"/>
            <p:cNvSpPr/>
            <p:nvPr/>
          </p:nvSpPr>
          <p:spPr>
            <a:xfrm>
              <a:off x="396685" y="0"/>
              <a:ext cx="752635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4" name="Line"/>
            <p:cNvSpPr/>
            <p:nvPr/>
          </p:nvSpPr>
          <p:spPr>
            <a:xfrm>
              <a:off x="0" y="402778"/>
              <a:ext cx="39217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4606689" y="2977640"/>
            <a:ext cx="1149320" cy="805559"/>
            <a:chOff x="0" y="0"/>
            <a:chExt cx="1149319" cy="805557"/>
          </a:xfrm>
        </p:grpSpPr>
        <p:sp>
          <p:nvSpPr>
            <p:cNvPr id="416" name="Rectangle"/>
            <p:cNvSpPr/>
            <p:nvPr/>
          </p:nvSpPr>
          <p:spPr>
            <a:xfrm>
              <a:off x="396685" y="0"/>
              <a:ext cx="752635" cy="80555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7" name="Line"/>
            <p:cNvSpPr/>
            <p:nvPr/>
          </p:nvSpPr>
          <p:spPr>
            <a:xfrm>
              <a:off x="0" y="402778"/>
              <a:ext cx="39217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19" name="Line"/>
          <p:cNvSpPr/>
          <p:nvPr/>
        </p:nvSpPr>
        <p:spPr>
          <a:xfrm flipH="1" flipV="1">
            <a:off x="1144540" y="2810732"/>
            <a:ext cx="5025244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0" name="Line"/>
          <p:cNvSpPr/>
          <p:nvPr/>
        </p:nvSpPr>
        <p:spPr>
          <a:xfrm>
            <a:off x="5760264" y="1605247"/>
            <a:ext cx="392173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1" name="Line"/>
          <p:cNvSpPr/>
          <p:nvPr/>
        </p:nvSpPr>
        <p:spPr>
          <a:xfrm>
            <a:off x="6144796" y="1605246"/>
            <a:ext cx="1" cy="121328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2" name="Line"/>
          <p:cNvSpPr/>
          <p:nvPr/>
        </p:nvSpPr>
        <p:spPr>
          <a:xfrm flipH="1">
            <a:off x="1157986" y="2811877"/>
            <a:ext cx="1" cy="589934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3" name="I1"/>
          <p:cNvSpPr txBox="1"/>
          <p:nvPr/>
        </p:nvSpPr>
        <p:spPr>
          <a:xfrm>
            <a:off x="1635764" y="3006017"/>
            <a:ext cx="595373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baseline="-5999"/>
              <a:t>1</a:t>
            </a:r>
          </a:p>
        </p:txBody>
      </p:sp>
      <p:sp>
        <p:nvSpPr>
          <p:cNvPr id="424" name="I2"/>
          <p:cNvSpPr txBox="1"/>
          <p:nvPr/>
        </p:nvSpPr>
        <p:spPr>
          <a:xfrm>
            <a:off x="2781968" y="3006017"/>
            <a:ext cx="595373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baseline="-5999"/>
              <a:t>2</a:t>
            </a:r>
          </a:p>
        </p:txBody>
      </p:sp>
      <p:sp>
        <p:nvSpPr>
          <p:cNvPr id="425" name="I3"/>
          <p:cNvSpPr txBox="1"/>
          <p:nvPr/>
        </p:nvSpPr>
        <p:spPr>
          <a:xfrm>
            <a:off x="3928172" y="2993317"/>
            <a:ext cx="595373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baseline="-5999"/>
              <a:t>3</a:t>
            </a:r>
          </a:p>
        </p:txBody>
      </p:sp>
      <p:sp>
        <p:nvSpPr>
          <p:cNvPr id="426" name="I4"/>
          <p:cNvSpPr txBox="1"/>
          <p:nvPr/>
        </p:nvSpPr>
        <p:spPr>
          <a:xfrm>
            <a:off x="5074377" y="2993317"/>
            <a:ext cx="595373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baseline="-5999"/>
              <a:t>4</a:t>
            </a:r>
          </a:p>
        </p:txBody>
      </p:sp>
      <p:sp>
        <p:nvSpPr>
          <p:cNvPr id="427" name="Line"/>
          <p:cNvSpPr/>
          <p:nvPr/>
        </p:nvSpPr>
        <p:spPr>
          <a:xfrm>
            <a:off x="5760264" y="3393119"/>
            <a:ext cx="769065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8" name="E1"/>
          <p:cNvSpPr txBox="1"/>
          <p:nvPr/>
        </p:nvSpPr>
        <p:spPr>
          <a:xfrm>
            <a:off x="1554243" y="1205445"/>
            <a:ext cx="76473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</a:t>
            </a:r>
            <a:r>
              <a:rPr baseline="-5999"/>
              <a:t>1</a:t>
            </a:r>
          </a:p>
        </p:txBody>
      </p:sp>
      <p:sp>
        <p:nvSpPr>
          <p:cNvPr id="429" name="E2"/>
          <p:cNvSpPr txBox="1"/>
          <p:nvPr/>
        </p:nvSpPr>
        <p:spPr>
          <a:xfrm>
            <a:off x="2691573" y="1205445"/>
            <a:ext cx="76473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</a:t>
            </a:r>
            <a:r>
              <a:rPr baseline="-5999"/>
              <a:t>2</a:t>
            </a:r>
          </a:p>
        </p:txBody>
      </p:sp>
      <p:sp>
        <p:nvSpPr>
          <p:cNvPr id="430" name="E3"/>
          <p:cNvSpPr txBox="1"/>
          <p:nvPr/>
        </p:nvSpPr>
        <p:spPr>
          <a:xfrm>
            <a:off x="3843489" y="1205445"/>
            <a:ext cx="76473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</a:t>
            </a:r>
            <a:r>
              <a:rPr baseline="-5999"/>
              <a:t>3</a:t>
            </a:r>
          </a:p>
        </p:txBody>
      </p:sp>
      <p:sp>
        <p:nvSpPr>
          <p:cNvPr id="431" name="E4"/>
          <p:cNvSpPr txBox="1"/>
          <p:nvPr/>
        </p:nvSpPr>
        <p:spPr>
          <a:xfrm>
            <a:off x="4983046" y="1218145"/>
            <a:ext cx="76473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</a:t>
            </a:r>
            <a:r>
              <a:rPr baseline="-5999"/>
              <a:t>4</a:t>
            </a:r>
          </a:p>
        </p:txBody>
      </p:sp>
      <p:sp>
        <p:nvSpPr>
          <p:cNvPr id="432" name="Rectangle"/>
          <p:cNvSpPr/>
          <p:nvPr/>
        </p:nvSpPr>
        <p:spPr>
          <a:xfrm>
            <a:off x="6632543" y="3026221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3" name="F"/>
          <p:cNvSpPr txBox="1"/>
          <p:nvPr/>
        </p:nvSpPr>
        <p:spPr>
          <a:xfrm>
            <a:off x="6711274" y="3054598"/>
            <a:ext cx="527309" cy="77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434" name="Rectangle"/>
          <p:cNvSpPr/>
          <p:nvPr/>
        </p:nvSpPr>
        <p:spPr>
          <a:xfrm>
            <a:off x="6229679" y="4584801"/>
            <a:ext cx="752634" cy="80555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5" name="H"/>
          <p:cNvSpPr txBox="1"/>
          <p:nvPr/>
        </p:nvSpPr>
        <p:spPr>
          <a:xfrm>
            <a:off x="6283009" y="4613178"/>
            <a:ext cx="629107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436" name="Rectangle"/>
          <p:cNvSpPr/>
          <p:nvPr/>
        </p:nvSpPr>
        <p:spPr>
          <a:xfrm>
            <a:off x="7270316" y="4556425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7" name="ICU"/>
          <p:cNvSpPr txBox="1"/>
          <p:nvPr/>
        </p:nvSpPr>
        <p:spPr>
          <a:xfrm>
            <a:off x="7285546" y="4572101"/>
            <a:ext cx="72234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baseline="-5999" sz="2700"/>
              <a:t>CU</a:t>
            </a:r>
          </a:p>
        </p:txBody>
      </p:sp>
      <p:sp>
        <p:nvSpPr>
          <p:cNvPr id="438" name="Rectangle"/>
          <p:cNvSpPr/>
          <p:nvPr/>
        </p:nvSpPr>
        <p:spPr>
          <a:xfrm>
            <a:off x="8311127" y="4543725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9" name="D"/>
          <p:cNvSpPr txBox="1"/>
          <p:nvPr/>
        </p:nvSpPr>
        <p:spPr>
          <a:xfrm>
            <a:off x="8389857" y="4572101"/>
            <a:ext cx="595175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40" name="Line"/>
          <p:cNvSpPr/>
          <p:nvPr/>
        </p:nvSpPr>
        <p:spPr>
          <a:xfrm flipH="1">
            <a:off x="5690179" y="3853557"/>
            <a:ext cx="845093" cy="53554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1" name="Line"/>
          <p:cNvSpPr/>
          <p:nvPr/>
        </p:nvSpPr>
        <p:spPr>
          <a:xfrm flipH="1">
            <a:off x="6546541" y="3929289"/>
            <a:ext cx="300374" cy="57491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2" name="Line"/>
          <p:cNvSpPr/>
          <p:nvPr/>
        </p:nvSpPr>
        <p:spPr>
          <a:xfrm>
            <a:off x="7545350" y="3845226"/>
            <a:ext cx="1040080" cy="573048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3" name="Line"/>
          <p:cNvSpPr/>
          <p:nvPr/>
        </p:nvSpPr>
        <p:spPr>
          <a:xfrm>
            <a:off x="7249957" y="3944277"/>
            <a:ext cx="450492" cy="548207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4" name="Line"/>
          <p:cNvSpPr/>
          <p:nvPr/>
        </p:nvSpPr>
        <p:spPr>
          <a:xfrm rot="18900000">
            <a:off x="6876861" y="5481622"/>
            <a:ext cx="509219" cy="512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9" h="20606" fill="norm" stroke="1" extrusionOk="0">
                <a:moveTo>
                  <a:pt x="760" y="0"/>
                </a:moveTo>
                <a:cubicBezTo>
                  <a:pt x="-1101" y="5778"/>
                  <a:pt x="517" y="12110"/>
                  <a:pt x="4922" y="16289"/>
                </a:cubicBezTo>
                <a:cubicBezTo>
                  <a:pt x="9074" y="20228"/>
                  <a:pt x="15042" y="21600"/>
                  <a:pt x="20499" y="19870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5" name="Line"/>
          <p:cNvSpPr/>
          <p:nvPr/>
        </p:nvSpPr>
        <p:spPr>
          <a:xfrm rot="8100000">
            <a:off x="5965576" y="5374746"/>
            <a:ext cx="472490" cy="512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fill="norm" stroke="1" extrusionOk="0">
                <a:moveTo>
                  <a:pt x="0" y="0"/>
                </a:moveTo>
                <a:cubicBezTo>
                  <a:pt x="5371" y="291"/>
                  <a:pt x="10458" y="2338"/>
                  <a:pt x="14355" y="5777"/>
                </a:cubicBezTo>
                <a:cubicBezTo>
                  <a:pt x="19017" y="9892"/>
                  <a:pt x="21600" y="15633"/>
                  <a:pt x="21472" y="21600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6" name="Line"/>
          <p:cNvSpPr/>
          <p:nvPr/>
        </p:nvSpPr>
        <p:spPr>
          <a:xfrm flipH="1" rot="13542706">
            <a:off x="8019627" y="5296799"/>
            <a:ext cx="472490" cy="512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fill="norm" stroke="1" extrusionOk="0">
                <a:moveTo>
                  <a:pt x="0" y="0"/>
                </a:moveTo>
                <a:cubicBezTo>
                  <a:pt x="5371" y="291"/>
                  <a:pt x="10458" y="2338"/>
                  <a:pt x="14355" y="5777"/>
                </a:cubicBezTo>
                <a:cubicBezTo>
                  <a:pt x="19017" y="9892"/>
                  <a:pt x="21600" y="15633"/>
                  <a:pt x="21472" y="21600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7" name="Line"/>
          <p:cNvSpPr/>
          <p:nvPr/>
        </p:nvSpPr>
        <p:spPr>
          <a:xfrm rot="8116554">
            <a:off x="6880635" y="5230592"/>
            <a:ext cx="472489" cy="512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fill="norm" stroke="1" extrusionOk="0">
                <a:moveTo>
                  <a:pt x="0" y="0"/>
                </a:moveTo>
                <a:cubicBezTo>
                  <a:pt x="5371" y="291"/>
                  <a:pt x="10458" y="2338"/>
                  <a:pt x="14355" y="5777"/>
                </a:cubicBezTo>
                <a:cubicBezTo>
                  <a:pt x="19017" y="9892"/>
                  <a:pt x="21600" y="15633"/>
                  <a:pt x="21472" y="21600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8" name="Line"/>
          <p:cNvSpPr/>
          <p:nvPr/>
        </p:nvSpPr>
        <p:spPr>
          <a:xfrm flipH="1" rot="13542706">
            <a:off x="7171636" y="5117233"/>
            <a:ext cx="1077482" cy="1544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fill="norm" stroke="1" extrusionOk="0">
                <a:moveTo>
                  <a:pt x="0" y="0"/>
                </a:moveTo>
                <a:cubicBezTo>
                  <a:pt x="5371" y="291"/>
                  <a:pt x="10458" y="2338"/>
                  <a:pt x="14355" y="5777"/>
                </a:cubicBezTo>
                <a:cubicBezTo>
                  <a:pt x="19017" y="9892"/>
                  <a:pt x="21600" y="15633"/>
                  <a:pt x="21472" y="21600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9" name="Age is introduced as a number between 0 and 10"/>
          <p:cNvSpPr txBox="1"/>
          <p:nvPr/>
        </p:nvSpPr>
        <p:spPr>
          <a:xfrm>
            <a:off x="170496" y="3863309"/>
            <a:ext cx="3742938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Age is introduced as a number between 0 and 10</a:t>
            </a:r>
          </a:p>
        </p:txBody>
      </p:sp>
      <p:sp>
        <p:nvSpPr>
          <p:cNvPr id="450" name="Age dependent transitions"/>
          <p:cNvSpPr txBox="1"/>
          <p:nvPr/>
        </p:nvSpPr>
        <p:spPr>
          <a:xfrm>
            <a:off x="5712178" y="6267314"/>
            <a:ext cx="3742938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Age dependent transitions</a:t>
            </a:r>
          </a:p>
        </p:txBody>
      </p:sp>
      <p:sp>
        <p:nvSpPr>
          <p:cNvPr id="451" name="Age independent transitions"/>
          <p:cNvSpPr txBox="1"/>
          <p:nvPr/>
        </p:nvSpPr>
        <p:spPr>
          <a:xfrm>
            <a:off x="2248848" y="2406113"/>
            <a:ext cx="374293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Age independent transitions</a:t>
            </a:r>
          </a:p>
        </p:txBody>
      </p:sp>
      <p:sp>
        <p:nvSpPr>
          <p:cNvPr id="452" name="https://www.fhi.no/en/id/infectious-diseases/coronavirus/coronavirus-modelling-at-the-niph-fhi/"/>
          <p:cNvSpPr txBox="1"/>
          <p:nvPr/>
        </p:nvSpPr>
        <p:spPr>
          <a:xfrm>
            <a:off x="731971" y="6219125"/>
            <a:ext cx="37463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  <a:tab pos="4622800" algn="l"/>
                <a:tab pos="4978400" algn="l"/>
                <a:tab pos="5334000" algn="l"/>
                <a:tab pos="5689600" algn="l"/>
                <a:tab pos="6045200" algn="l"/>
                <a:tab pos="6400800" algn="l"/>
                <a:tab pos="6756400" algn="l"/>
                <a:tab pos="7112000" algn="l"/>
                <a:tab pos="7467600" algn="l"/>
                <a:tab pos="7823200" algn="l"/>
                <a:tab pos="8178800" algn="l"/>
                <a:tab pos="8534400" algn="l"/>
                <a:tab pos="8890000" algn="l"/>
                <a:tab pos="9245600" algn="l"/>
                <a:tab pos="9601200" algn="l"/>
                <a:tab pos="9956800" algn="l"/>
                <a:tab pos="10312400" algn="l"/>
                <a:tab pos="10668000" algn="l"/>
                <a:tab pos="11023600" algn="l"/>
                <a:tab pos="11391900" algn="l"/>
                <a:tab pos="11747500" algn="l"/>
                <a:tab pos="12103100" algn="l"/>
                <a:tab pos="12458700" algn="l"/>
                <a:tab pos="12814300" algn="l"/>
                <a:tab pos="13169900" algn="l"/>
                <a:tab pos="13525500" algn="l"/>
                <a:tab pos="13881100" algn="l"/>
                <a:tab pos="14236700" algn="l"/>
                <a:tab pos="14592300" algn="l"/>
                <a:tab pos="14947900" algn="l"/>
                <a:tab pos="15303500" algn="l"/>
                <a:tab pos="15659100" algn="l"/>
                <a:tab pos="16014700" algn="l"/>
                <a:tab pos="16370300" algn="l"/>
                <a:tab pos="16725900" algn="l"/>
                <a:tab pos="17081500" algn="l"/>
                <a:tab pos="17437100" algn="l"/>
                <a:tab pos="17792700" algn="l"/>
                <a:tab pos="18148300" algn="l"/>
                <a:tab pos="18503900" algn="l"/>
                <a:tab pos="18859500" algn="l"/>
                <a:tab pos="19215100" algn="l"/>
                <a:tab pos="19570700" algn="l"/>
                <a:tab pos="19926300" algn="l"/>
                <a:tab pos="20281900" algn="l"/>
                <a:tab pos="20637500" algn="l"/>
                <a:tab pos="20993100" algn="l"/>
                <a:tab pos="21348700" algn="l"/>
                <a:tab pos="21704300" algn="l"/>
                <a:tab pos="22059900" algn="l"/>
                <a:tab pos="22415500" algn="l"/>
                <a:tab pos="22783800" algn="l"/>
                <a:tab pos="23139400" algn="l"/>
                <a:tab pos="23495000" algn="l"/>
                <a:tab pos="23850600" algn="l"/>
                <a:tab pos="24206200" algn="l"/>
                <a:tab pos="24561800" algn="l"/>
                <a:tab pos="24917400" algn="l"/>
                <a:tab pos="25273000" algn="l"/>
                <a:tab pos="25628600" algn="l"/>
                <a:tab pos="25984200" algn="l"/>
                <a:tab pos="26339800" algn="l"/>
                <a:tab pos="26695400" algn="l"/>
                <a:tab pos="27051000" algn="l"/>
                <a:tab pos="27406600" algn="l"/>
                <a:tab pos="27762200" algn="l"/>
                <a:tab pos="28117800" algn="l"/>
                <a:tab pos="28473400" algn="l"/>
                <a:tab pos="28829000" algn="l"/>
                <a:tab pos="29184600" algn="l"/>
                <a:tab pos="29540200" algn="l"/>
                <a:tab pos="29895800" algn="l"/>
                <a:tab pos="30251400" algn="l"/>
                <a:tab pos="30607000" algn="l"/>
                <a:tab pos="30962600" algn="l"/>
                <a:tab pos="31318200" algn="l"/>
                <a:tab pos="31673800" algn="l"/>
                <a:tab pos="32029400" algn="l"/>
                <a:tab pos="32385000" algn="l"/>
                <a:tab pos="32740600" algn="l"/>
                <a:tab pos="33096200" algn="l"/>
                <a:tab pos="33451800" algn="l"/>
                <a:tab pos="33807400" algn="l"/>
                <a:tab pos="34175700" algn="l"/>
                <a:tab pos="34531300" algn="l"/>
                <a:tab pos="34886900" algn="l"/>
                <a:tab pos="35242500" algn="l"/>
                <a:tab pos="35598100" algn="l"/>
              </a:tabLst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https://www.fhi.no/en/id/infectious-diseases/coronavirus/coronavirus-modelling-at-the-niph-fhi/</a:t>
            </a:r>
          </a:p>
        </p:txBody>
      </p:sp>
      <p:sp>
        <p:nvSpPr>
          <p:cNvPr id="453" name="In making connections, we use a connectivity matrix to calculate number of connections between age groups. We still use acceptance depending on weights and distance"/>
          <p:cNvSpPr txBox="1"/>
          <p:nvPr/>
        </p:nvSpPr>
        <p:spPr>
          <a:xfrm>
            <a:off x="170496" y="4507817"/>
            <a:ext cx="3742938" cy="169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In making connections, we use a connectivity matrix to calculate number of connections between age groups. We still use acceptance depending on weights and distance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456" name="Fit with ABN model?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Fit with ABN model?</a:t>
            </a:r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" name="A core element in the practical implementation in the model is to include actual data of hospitalised patients.…"/>
          <p:cNvSpPr txBox="1"/>
          <p:nvPr/>
        </p:nvSpPr>
        <p:spPr>
          <a:xfrm>
            <a:off x="735393" y="994197"/>
            <a:ext cx="6717701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 core element in the practical implementation in the model is to include actual data of hospitalised patients.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To overcome this we estimate the effects of inhomogeneities, and include this as a multiplication function to the initial curve.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Another way to do this, is to run the ABN model multiple times to fit the data. To estimate the effects of political actions this is the way to proceed.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700"/>
            <a:ext cx="9144000" cy="6883401"/>
          </a:xfrm>
          <a:prstGeom prst="rect">
            <a:avLst/>
          </a:prstGeom>
        </p:spPr>
      </p:pic>
      <p:sp>
        <p:nvSpPr>
          <p:cNvPr id="461" name="How to include actions?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How to include actions?</a:t>
            </a:r>
          </a:p>
        </p:txBody>
      </p:sp>
      <p:sp>
        <p:nvSpPr>
          <p:cNvPr id="46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Another core element in the practical implementation is the ability to predict the effect of political decisions.…"/>
          <p:cNvSpPr txBox="1"/>
          <p:nvPr/>
        </p:nvSpPr>
        <p:spPr>
          <a:xfrm>
            <a:off x="735393" y="994197"/>
            <a:ext cx="671770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Another core element in the practical implementation is the ability to predict the effect of political decisions.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With the current setup, we can at any time remove links between nodes. 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means that if we consider a specific type of job, we can estimate the effect of this by taking the number of nodes resembling the number of persons working in this section, and removing a given number of connections.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also have the possibility to insert divide people in boxes, family, work and others. The given infection rates can then be grouped as well.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466" name="Questions from our side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Questions from our side</a:t>
            </a:r>
          </a:p>
        </p:txBody>
      </p:sp>
      <p:sp>
        <p:nvSpPr>
          <p:cNvPr id="467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8" name="What resources could be available for this? Computer memory might be a limiting factor.…"/>
          <p:cNvSpPr txBox="1"/>
          <p:nvPr/>
        </p:nvSpPr>
        <p:spPr>
          <a:xfrm>
            <a:off x="394764" y="1092200"/>
            <a:ext cx="8354472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What resources could be available for this? Computer memory might be a limiting factor.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What is the best way to move now?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What do you see as a timeline?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86" name="Agent Based Network model…"/>
          <p:cNvSpPr txBox="1"/>
          <p:nvPr>
            <p:ph type="title"/>
          </p:nvPr>
        </p:nvSpPr>
        <p:spPr>
          <a:xfrm>
            <a:off x="274132" y="2245360"/>
            <a:ext cx="8467553" cy="1934645"/>
          </a:xfrm>
          <a:prstGeom prst="rect">
            <a:avLst/>
          </a:prstGeom>
        </p:spPr>
        <p:txBody>
          <a:bodyPr/>
          <a:lstStyle/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 Agent Based Network model </a:t>
            </a:r>
          </a:p>
          <a:p>
            <a:pPr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(for exploration of effects)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471" name="Conclusions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47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3" name="We have so far managed to produce a working Agent Based Network model, which can potentially incorporate a large number of effects and their interplay.…"/>
          <p:cNvSpPr txBox="1"/>
          <p:nvPr/>
        </p:nvSpPr>
        <p:spPr>
          <a:xfrm>
            <a:off x="394764" y="1092200"/>
            <a:ext cx="8354472" cy="558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have so far managed to produce a working Agent Based Network model, which can potentially incorporate a large number of effects and their interplay.</a:t>
            </a:r>
          </a:p>
          <a:p>
            <a:pPr>
              <a:defRPr b="1">
                <a:latin typeface="Palatino"/>
                <a:ea typeface="Palatino"/>
                <a:cs typeface="Palatino"/>
                <a:sym typeface="Palatino"/>
              </a:defRPr>
            </a:pPr>
            <a:r>
              <a:t>It is fast, reasonably realistic, and quite general.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Research results: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Investigating the effects of inhomogeneties, we have found that the distribution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of number of connections plays the most important role, followed by spatial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effects. Generally, the mSIER model gives too high prediction/result compared to the ABN, in some cases by a factor 2-3. Shedders essentially play no role.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Seemingly, there is basis to believe that herd immunity requires fewer infected.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Practical results: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ABN model provides a way to include essentially all known effects.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provides a tool for investigating the impact of (political) actions, provided accurate input data.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animations give a further tool for investigating effects, and provide a way to communicate with.</a:t>
            </a:r>
          </a:p>
        </p:txBody>
      </p:sp>
      <p:sp>
        <p:nvSpPr>
          <p:cNvPr id="474" name="Rectangle"/>
          <p:cNvSpPr/>
          <p:nvPr/>
        </p:nvSpPr>
        <p:spPr>
          <a:xfrm>
            <a:off x="311114" y="2308178"/>
            <a:ext cx="8521772" cy="197145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477" name="Bonus Slides"/>
          <p:cNvSpPr txBox="1"/>
          <p:nvPr>
            <p:ph type="title"/>
          </p:nvPr>
        </p:nvSpPr>
        <p:spPr>
          <a:xfrm>
            <a:off x="457200" y="224536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Bonus Slides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481" name="Estimate of infected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Estimate of infected</a:t>
            </a:r>
          </a:p>
        </p:txBody>
      </p:sp>
      <p:sp>
        <p:nvSpPr>
          <p:cNvPr id="482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3" name="Danish estimate (so far) is based on 12/1071 = 1.12 ± 0.32 (68%) infected persons.…"/>
          <p:cNvSpPr txBox="1"/>
          <p:nvPr/>
        </p:nvSpPr>
        <p:spPr>
          <a:xfrm>
            <a:off x="421364" y="1020921"/>
            <a:ext cx="8400091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Danish estimate (so far) is based on </a:t>
            </a:r>
            <a:r>
              <a:rPr b="1"/>
              <a:t>12/1071 = 1.12 ± 0.32 (68%)</a:t>
            </a:r>
            <a:r>
              <a:t> infected persons.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yields a </a:t>
            </a:r>
            <a:r>
              <a:rPr b="1"/>
              <a:t>30% statistical uncertainty</a:t>
            </a:r>
            <a:r>
              <a:t>!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Consider the numbers from Stockholm Region: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Testing 1200/week for 8 weeks, the result was 7.3% (May 3rd in week 18, but estimate is then for week 15). Given about 9600 tested with 701 positives, this yields </a:t>
            </a:r>
            <a:r>
              <a:rPr b="1"/>
              <a:t>7.30 ± 0.28 (68%)</a:t>
            </a:r>
            <a:r>
              <a:t> infected persons, thus 4% uncertainty!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With the number of deaths in Stockholm region at 1,855 people (by 19th of May),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compared to the Danish number around 530, this would indicate:</a:t>
            </a:r>
          </a:p>
          <a:p>
            <a:pPr algn="ctr"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(</a:t>
            </a:r>
            <a:r>
              <a:rPr b="1"/>
              <a:t>7.30 ± 0.28) x (530 / 1855) = 2.09 ± 0.08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calculation does not include test error rates nor precise timing corrections.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But my guess is that the real number is higher than 1.1%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Swedish study also shows age variations: 0-19: 4.7%, 20-64: 6.7%, 65-70: 2.7%.</a:t>
            </a:r>
          </a:p>
        </p:txBody>
      </p:sp>
      <p:sp>
        <p:nvSpPr>
          <p:cNvPr id="484" name="Norway: 0.58% - 0.73%… how many did they test and when?"/>
          <p:cNvSpPr txBox="1"/>
          <p:nvPr/>
        </p:nvSpPr>
        <p:spPr>
          <a:xfrm>
            <a:off x="429044" y="6372180"/>
            <a:ext cx="6368553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Norway: 0.58% - 0.73%… how many did they test and when?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487" name="Philosophy of modelling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/>
          <a:p>
            <a:pPr lvl="1">
              <a:defRPr b="1" sz="4800">
                <a:latin typeface="Palatino"/>
                <a:ea typeface="Palatino"/>
                <a:cs typeface="Palatino"/>
                <a:sym typeface="Palatino"/>
              </a:defRPr>
            </a:pPr>
            <a:r>
              <a:t>Philosophy of modelling</a:t>
            </a:r>
          </a:p>
        </p:txBody>
      </p:sp>
      <p:sp>
        <p:nvSpPr>
          <p:cNvPr id="488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Overall philosophy:…"/>
          <p:cNvSpPr txBox="1"/>
          <p:nvPr/>
        </p:nvSpPr>
        <p:spPr>
          <a:xfrm>
            <a:off x="423485" y="1121143"/>
            <a:ext cx="8383425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u="sng">
                <a:latin typeface="Palatino"/>
                <a:ea typeface="Palatino"/>
                <a:cs typeface="Palatino"/>
                <a:sym typeface="Palatino"/>
              </a:defRPr>
            </a:pPr>
            <a:r>
              <a:t>Overall philosophy: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Given “sparse” data, we wanted to build a </a:t>
            </a:r>
            <a:r>
              <a:rPr b="1"/>
              <a:t>simple</a:t>
            </a:r>
            <a:r>
              <a:t> model with few assumptions.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 u="sng">
                <a:latin typeface="Palatino"/>
                <a:ea typeface="Palatino"/>
                <a:cs typeface="Palatino"/>
                <a:sym typeface="Palatino"/>
              </a:defRPr>
            </a:pPr>
            <a:r>
              <a:t>On model parameters: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wanted to extract model values from </a:t>
            </a:r>
            <a:r>
              <a:rPr b="1"/>
              <a:t>fitting</a:t>
            </a:r>
            <a:r>
              <a:t> available (and unbiased) data.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 u="sng">
                <a:latin typeface="Palatino"/>
                <a:ea typeface="Palatino"/>
                <a:cs typeface="Palatino"/>
                <a:sym typeface="Palatino"/>
              </a:defRPr>
            </a:pPr>
            <a:r>
              <a:t>Measuring development: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Fitting data to a model, we hope to get </a:t>
            </a:r>
            <a:r>
              <a:rPr b="1"/>
              <a:t>the best sensitivity to development</a:t>
            </a:r>
            <a:r>
              <a:t>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 u="sng">
                <a:latin typeface="Palatino"/>
                <a:ea typeface="Palatino"/>
                <a:cs typeface="Palatino"/>
                <a:sym typeface="Palatino"/>
              </a:defRPr>
            </a:pPr>
            <a:r>
              <a:t>Predictive power: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Provide predictions</a:t>
            </a:r>
            <a:r>
              <a:t> of number of hospitalisations, intensive care, respirators, etc.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both overall, but also for each region in Denmark, 1-2 weeks into the future.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 u="sng">
                <a:latin typeface="Palatino"/>
                <a:ea typeface="Palatino"/>
                <a:cs typeface="Palatino"/>
                <a:sym typeface="Palatino"/>
              </a:defRPr>
            </a:pPr>
            <a:r>
              <a:t>Overall aim:</a:t>
            </a:r>
          </a:p>
          <a:p>
            <a:pPr>
              <a:defRPr b="1">
                <a:latin typeface="Palatino"/>
                <a:ea typeface="Palatino"/>
                <a:cs typeface="Palatino"/>
                <a:sym typeface="Palatino"/>
              </a:defRPr>
            </a:pPr>
            <a:r>
              <a:t>Contribute best we can with epidemic insights for planning/decision taking.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492" name="Peak ratio vs. N connections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Peak ratio vs. N connections</a:t>
            </a:r>
          </a:p>
        </p:txBody>
      </p:sp>
      <p:sp>
        <p:nvSpPr>
          <p:cNvPr id="493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478" y="1008538"/>
            <a:ext cx="8361044" cy="55999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700"/>
            <a:ext cx="9144000" cy="6883400"/>
          </a:xfrm>
          <a:prstGeom prst="rect">
            <a:avLst/>
          </a:prstGeom>
        </p:spPr>
      </p:pic>
      <p:sp>
        <p:nvSpPr>
          <p:cNvPr id="497" name="Background and warranty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Background and warranty</a:t>
            </a:r>
          </a:p>
        </p:txBody>
      </p:sp>
      <p:sp>
        <p:nvSpPr>
          <p:cNvPr id="498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9" name="Troels C. Petersen…"/>
          <p:cNvSpPr txBox="1"/>
          <p:nvPr/>
        </p:nvSpPr>
        <p:spPr>
          <a:xfrm>
            <a:off x="380372" y="4743276"/>
            <a:ext cx="2599742" cy="17145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Troels C. Petersen</a:t>
            </a:r>
          </a:p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Associate Prof. (NBI)</a:t>
            </a:r>
          </a:p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Worked with statistics, simulation, modelling, fits, etc. for many years (in particle physics).</a:t>
            </a:r>
          </a:p>
        </p:txBody>
      </p:sp>
      <p:pic>
        <p:nvPicPr>
          <p:cNvPr id="500" name="troels2015-1_CutSquare.jpg" descr="troels2015-1_CutSquar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295" y="2797608"/>
            <a:ext cx="1795896" cy="179589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4052" y="2797608"/>
            <a:ext cx="1795896" cy="179589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502" name="mathias.jpg" descr="mathia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5809" y="2797608"/>
            <a:ext cx="1795895" cy="179589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03" name="Christian Michelsen…"/>
          <p:cNvSpPr txBox="1"/>
          <p:nvPr/>
        </p:nvSpPr>
        <p:spPr>
          <a:xfrm>
            <a:off x="3272129" y="4743276"/>
            <a:ext cx="2599742" cy="17145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Christian Michelsen</a:t>
            </a:r>
          </a:p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Ph.D. student (NBI)</a:t>
            </a:r>
          </a:p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Worked with statistics, simulation, and data analysis. Very capable with programming.</a:t>
            </a:r>
          </a:p>
        </p:txBody>
      </p:sp>
      <p:sp>
        <p:nvSpPr>
          <p:cNvPr id="504" name="Limited warranty: We are NOT virology experts!"/>
          <p:cNvSpPr txBox="1"/>
          <p:nvPr/>
        </p:nvSpPr>
        <p:spPr>
          <a:xfrm>
            <a:off x="1978758" y="1056308"/>
            <a:ext cx="51864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Limited warranty: We are NOT virology experts!</a:t>
            </a:r>
          </a:p>
        </p:txBody>
      </p:sp>
      <p:sp>
        <p:nvSpPr>
          <p:cNvPr id="505" name="Mathias Heltberg…"/>
          <p:cNvSpPr txBox="1"/>
          <p:nvPr/>
        </p:nvSpPr>
        <p:spPr>
          <a:xfrm>
            <a:off x="6163886" y="4743276"/>
            <a:ext cx="2599742" cy="14859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Mathias Heltberg</a:t>
            </a:r>
          </a:p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PostDoc (Paris/NBI)</a:t>
            </a:r>
          </a:p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>
              <a:defRPr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Worked with statistics, simulation, networks, biocomplexity, etc.</a:t>
            </a:r>
          </a:p>
        </p:txBody>
      </p:sp>
      <p:sp>
        <p:nvSpPr>
          <p:cNvPr id="506" name="However, we are very accustomed to analysing complex data, and providing…"/>
          <p:cNvSpPr txBox="1"/>
          <p:nvPr/>
        </p:nvSpPr>
        <p:spPr>
          <a:xfrm>
            <a:off x="429680" y="1618983"/>
            <a:ext cx="791461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However, we are very accustomed to analysing complex data, and providing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insights and estimates with uncertainties. This is a first (very preliminary)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presentation of our attempt to model the Danish Corona epidemic.</a:t>
            </a:r>
          </a:p>
        </p:txBody>
      </p:sp>
      <p:pic>
        <p:nvPicPr>
          <p:cNvPr id="50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25073"/>
          <a:stretch>
            <a:fillRect/>
          </a:stretch>
        </p:blipFill>
        <p:spPr>
          <a:xfrm>
            <a:off x="3672103" y="2797625"/>
            <a:ext cx="1797714" cy="17959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510" name="Improved model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Improved model</a:t>
            </a:r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This should contain “the full Monty”, which we in principle have ready! But……"/>
          <p:cNvSpPr txBox="1"/>
          <p:nvPr/>
        </p:nvSpPr>
        <p:spPr>
          <a:xfrm>
            <a:off x="508696" y="1041546"/>
            <a:ext cx="810046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This should contain “the full Monty”, which we in principle have ready! But…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…it requires better input on probabilities and distributions, than we have right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now!</a:t>
            </a:r>
          </a:p>
        </p:txBody>
      </p:sp>
      <p:pic>
        <p:nvPicPr>
          <p:cNvPr id="513" name="unknown.pdf" descr="unknow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949" y="1811445"/>
            <a:ext cx="7699110" cy="32605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Text"/>
          <p:cNvSpPr txBox="1"/>
          <p:nvPr/>
        </p:nvSpPr>
        <p:spPr>
          <a:xfrm>
            <a:off x="2023588" y="1150217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90" name="Agent Based Network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Agent Based Network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For an Agent Based Network (ABN) model, we choose Ntotal nodes each with…"/>
          <p:cNvSpPr txBox="1"/>
          <p:nvPr/>
        </p:nvSpPr>
        <p:spPr>
          <a:xfrm>
            <a:off x="577801" y="942294"/>
            <a:ext cx="793124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For an Agent Based Network (ABN) model, we choose </a:t>
            </a:r>
            <a:r>
              <a:rPr b="1"/>
              <a:t>N</a:t>
            </a:r>
            <a:r>
              <a:rPr b="1" baseline="-5999"/>
              <a:t>total</a:t>
            </a:r>
            <a:r>
              <a:t> nodes each with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 weight </a:t>
            </a:r>
            <a:r>
              <a:rPr b="1"/>
              <a:t>w</a:t>
            </a:r>
            <a:r>
              <a:rPr b="1" baseline="-5999"/>
              <a:t>i</a:t>
            </a:r>
            <a:r>
              <a:t> and choose an average number of connections, </a:t>
            </a:r>
            <a:r>
              <a:rPr b="1"/>
              <a:t>μ</a:t>
            </a:r>
            <a:r>
              <a:t>.</a:t>
            </a:r>
          </a:p>
        </p:txBody>
      </p:sp>
      <p:sp>
        <p:nvSpPr>
          <p:cNvPr id="93" name="Rectangle"/>
          <p:cNvSpPr/>
          <p:nvPr/>
        </p:nvSpPr>
        <p:spPr>
          <a:xfrm>
            <a:off x="6821343" y="375757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" name="Nj"/>
          <p:cNvSpPr txBox="1"/>
          <p:nvPr/>
        </p:nvSpPr>
        <p:spPr>
          <a:xfrm>
            <a:off x="6843617" y="3773253"/>
            <a:ext cx="73050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j</a:t>
            </a:r>
          </a:p>
        </p:txBody>
      </p:sp>
      <p:sp>
        <p:nvSpPr>
          <p:cNvPr id="95" name="Rectangle"/>
          <p:cNvSpPr/>
          <p:nvPr/>
        </p:nvSpPr>
        <p:spPr>
          <a:xfrm>
            <a:off x="3538709" y="1882275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" name="Rectangle"/>
          <p:cNvSpPr/>
          <p:nvPr/>
        </p:nvSpPr>
        <p:spPr>
          <a:xfrm>
            <a:off x="6686194" y="1790398"/>
            <a:ext cx="752634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" name="Rectangle"/>
          <p:cNvSpPr/>
          <p:nvPr/>
        </p:nvSpPr>
        <p:spPr>
          <a:xfrm>
            <a:off x="615574" y="3175751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8" name="Rectangle"/>
          <p:cNvSpPr/>
          <p:nvPr/>
        </p:nvSpPr>
        <p:spPr>
          <a:xfrm>
            <a:off x="6424305" y="2745560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" name="Rectangle"/>
          <p:cNvSpPr/>
          <p:nvPr/>
        </p:nvSpPr>
        <p:spPr>
          <a:xfrm>
            <a:off x="3938447" y="447278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" name="Ni"/>
          <p:cNvSpPr txBox="1"/>
          <p:nvPr/>
        </p:nvSpPr>
        <p:spPr>
          <a:xfrm>
            <a:off x="3515839" y="1897951"/>
            <a:ext cx="708086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i</a:t>
            </a:r>
          </a:p>
        </p:txBody>
      </p:sp>
      <p:sp>
        <p:nvSpPr>
          <p:cNvPr id="101" name="Line"/>
          <p:cNvSpPr/>
          <p:nvPr/>
        </p:nvSpPr>
        <p:spPr>
          <a:xfrm>
            <a:off x="4285753" y="2673955"/>
            <a:ext cx="2516878" cy="1510090"/>
          </a:xfrm>
          <a:prstGeom prst="line">
            <a:avLst/>
          </a:prstGeom>
          <a:ln w="38100"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" name="Rectangle"/>
          <p:cNvSpPr/>
          <p:nvPr/>
        </p:nvSpPr>
        <p:spPr>
          <a:xfrm>
            <a:off x="7523852" y="2604018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" name="Rectangle"/>
          <p:cNvSpPr/>
          <p:nvPr/>
        </p:nvSpPr>
        <p:spPr>
          <a:xfrm>
            <a:off x="7948337" y="357770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4" name="“Rural”"/>
          <p:cNvSpPr txBox="1"/>
          <p:nvPr/>
        </p:nvSpPr>
        <p:spPr>
          <a:xfrm>
            <a:off x="1271902" y="5276259"/>
            <a:ext cx="993054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“Rural”</a:t>
            </a:r>
          </a:p>
        </p:txBody>
      </p:sp>
      <p:sp>
        <p:nvSpPr>
          <p:cNvPr id="105" name="“Urban”"/>
          <p:cNvSpPr txBox="1"/>
          <p:nvPr/>
        </p:nvSpPr>
        <p:spPr>
          <a:xfrm>
            <a:off x="6364573" y="5276259"/>
            <a:ext cx="1069292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“Urban”</a:t>
            </a:r>
          </a:p>
        </p:txBody>
      </p:sp>
      <p:sp>
        <p:nvSpPr>
          <p:cNvPr id="106" name="We choose two random nodes (i,j) with probability proportional to wi and wj, and connect over distance dij with probability proportional to p(dij) = exp(-𝝆 dij)"/>
          <p:cNvSpPr txBox="1"/>
          <p:nvPr/>
        </p:nvSpPr>
        <p:spPr>
          <a:xfrm>
            <a:off x="577801" y="6024244"/>
            <a:ext cx="8229601" cy="751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choose two random nodes (i,j) with probability proportional to </a:t>
            </a:r>
            <a:r>
              <a:rPr b="1"/>
              <a:t>w</a:t>
            </a:r>
            <a:r>
              <a:rPr b="1" baseline="-5999"/>
              <a:t>i</a:t>
            </a:r>
            <a:r>
              <a:t> and </a:t>
            </a:r>
            <a:r>
              <a:rPr b="1"/>
              <a:t>w</a:t>
            </a:r>
            <a:r>
              <a:rPr b="1" baseline="-5999"/>
              <a:t>j</a:t>
            </a:r>
            <a:r>
              <a:t>, and connect over distance </a:t>
            </a:r>
            <a:r>
              <a:rPr b="1"/>
              <a:t>d</a:t>
            </a:r>
            <a:r>
              <a:rPr b="1" baseline="-5999"/>
              <a:t>ij</a:t>
            </a:r>
            <a:r>
              <a:t> with probability proportional to p(d</a:t>
            </a:r>
            <a:r>
              <a:rPr baseline="-5999"/>
              <a:t>ij</a:t>
            </a:r>
            <a:r>
              <a:t>) = exp(-𝝆 d</a:t>
            </a:r>
            <a:r>
              <a:rPr baseline="-5999"/>
              <a:t>ij</a:t>
            </a:r>
            <a:r>
              <a:t>)</a:t>
            </a:r>
          </a:p>
        </p:txBody>
      </p:sp>
      <p:sp>
        <p:nvSpPr>
          <p:cNvPr id="107" name="dij"/>
          <p:cNvSpPr txBox="1"/>
          <p:nvPr/>
        </p:nvSpPr>
        <p:spPr>
          <a:xfrm>
            <a:off x="5270963" y="2871220"/>
            <a:ext cx="546458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</a:t>
            </a:r>
            <a:r>
              <a:rPr baseline="-5999"/>
              <a:t>ij</a:t>
            </a:r>
          </a:p>
        </p:txBody>
      </p:sp>
      <p:sp>
        <p:nvSpPr>
          <p:cNvPr id="108" name="wi"/>
          <p:cNvSpPr txBox="1"/>
          <p:nvPr/>
        </p:nvSpPr>
        <p:spPr>
          <a:xfrm>
            <a:off x="4298771" y="1660646"/>
            <a:ext cx="52370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baseline="-5999"/>
              <a:t>i</a:t>
            </a:r>
          </a:p>
        </p:txBody>
      </p:sp>
      <p:sp>
        <p:nvSpPr>
          <p:cNvPr id="109" name="wj"/>
          <p:cNvSpPr txBox="1"/>
          <p:nvPr/>
        </p:nvSpPr>
        <p:spPr>
          <a:xfrm>
            <a:off x="6263957" y="4136570"/>
            <a:ext cx="538653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baseline="-5999"/>
              <a:t>j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112" name="Agent Based Network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Agent Based Network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" name="For an Agent Based Network (ABN) model, we choose Ntotal nodes each with…"/>
          <p:cNvSpPr txBox="1"/>
          <p:nvPr/>
        </p:nvSpPr>
        <p:spPr>
          <a:xfrm>
            <a:off x="577801" y="942294"/>
            <a:ext cx="793124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For an Agent Based Network (ABN) model, we choose </a:t>
            </a:r>
            <a:r>
              <a:rPr b="1"/>
              <a:t>N</a:t>
            </a:r>
            <a:r>
              <a:rPr b="1" baseline="-5999"/>
              <a:t>total</a:t>
            </a:r>
            <a:r>
              <a:t> nodes each with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 weight </a:t>
            </a:r>
            <a:r>
              <a:rPr b="1"/>
              <a:t>w</a:t>
            </a:r>
            <a:r>
              <a:rPr b="1" baseline="-5999"/>
              <a:t>i</a:t>
            </a:r>
            <a:r>
              <a:t> and choose an average number of connections, </a:t>
            </a:r>
            <a:r>
              <a:rPr b="1"/>
              <a:t>μ</a:t>
            </a:r>
            <a:r>
              <a:t>.</a:t>
            </a:r>
          </a:p>
        </p:txBody>
      </p:sp>
      <p:sp>
        <p:nvSpPr>
          <p:cNvPr id="115" name="Rectangle"/>
          <p:cNvSpPr/>
          <p:nvPr/>
        </p:nvSpPr>
        <p:spPr>
          <a:xfrm>
            <a:off x="6821343" y="375757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6" name="Nj"/>
          <p:cNvSpPr txBox="1"/>
          <p:nvPr/>
        </p:nvSpPr>
        <p:spPr>
          <a:xfrm>
            <a:off x="6843617" y="3773253"/>
            <a:ext cx="73050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j</a:t>
            </a:r>
          </a:p>
        </p:txBody>
      </p:sp>
      <p:sp>
        <p:nvSpPr>
          <p:cNvPr id="117" name="Rectangle"/>
          <p:cNvSpPr/>
          <p:nvPr/>
        </p:nvSpPr>
        <p:spPr>
          <a:xfrm>
            <a:off x="3538709" y="1882275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" name="Rectangle"/>
          <p:cNvSpPr/>
          <p:nvPr/>
        </p:nvSpPr>
        <p:spPr>
          <a:xfrm>
            <a:off x="6686194" y="1790398"/>
            <a:ext cx="752634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" name="Rectangle"/>
          <p:cNvSpPr/>
          <p:nvPr/>
        </p:nvSpPr>
        <p:spPr>
          <a:xfrm>
            <a:off x="615574" y="3175751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0" name="Rectangle"/>
          <p:cNvSpPr/>
          <p:nvPr/>
        </p:nvSpPr>
        <p:spPr>
          <a:xfrm>
            <a:off x="6424305" y="2745560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1" name="Rectangle"/>
          <p:cNvSpPr/>
          <p:nvPr/>
        </p:nvSpPr>
        <p:spPr>
          <a:xfrm>
            <a:off x="3938447" y="447278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2" name="Ni"/>
          <p:cNvSpPr txBox="1"/>
          <p:nvPr/>
        </p:nvSpPr>
        <p:spPr>
          <a:xfrm>
            <a:off x="3515839" y="1897951"/>
            <a:ext cx="708086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i</a:t>
            </a:r>
          </a:p>
        </p:txBody>
      </p:sp>
      <p:sp>
        <p:nvSpPr>
          <p:cNvPr id="123" name="Line"/>
          <p:cNvSpPr/>
          <p:nvPr/>
        </p:nvSpPr>
        <p:spPr>
          <a:xfrm>
            <a:off x="4285753" y="2673955"/>
            <a:ext cx="2516878" cy="1510090"/>
          </a:xfrm>
          <a:prstGeom prst="line">
            <a:avLst/>
          </a:prstGeom>
          <a:ln w="38100"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4" name="Rectangle"/>
          <p:cNvSpPr/>
          <p:nvPr/>
        </p:nvSpPr>
        <p:spPr>
          <a:xfrm>
            <a:off x="7523852" y="2604018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" name="Rectangle"/>
          <p:cNvSpPr/>
          <p:nvPr/>
        </p:nvSpPr>
        <p:spPr>
          <a:xfrm>
            <a:off x="7948337" y="357770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6" name="“Rural”"/>
          <p:cNvSpPr txBox="1"/>
          <p:nvPr/>
        </p:nvSpPr>
        <p:spPr>
          <a:xfrm>
            <a:off x="1271902" y="5276259"/>
            <a:ext cx="993054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“Rural”</a:t>
            </a:r>
          </a:p>
        </p:txBody>
      </p:sp>
      <p:sp>
        <p:nvSpPr>
          <p:cNvPr id="127" name="“Urban”"/>
          <p:cNvSpPr txBox="1"/>
          <p:nvPr/>
        </p:nvSpPr>
        <p:spPr>
          <a:xfrm>
            <a:off x="6364573" y="5276259"/>
            <a:ext cx="1069292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“Urban”</a:t>
            </a:r>
          </a:p>
        </p:txBody>
      </p:sp>
      <p:sp>
        <p:nvSpPr>
          <p:cNvPr id="128" name="We choose two random nodes (i,j) with probability proportional to wi and wj, and connect over distance dij with probability proportional to p(dij) = exp(-𝝆 dij)"/>
          <p:cNvSpPr txBox="1"/>
          <p:nvPr/>
        </p:nvSpPr>
        <p:spPr>
          <a:xfrm>
            <a:off x="577801" y="6024244"/>
            <a:ext cx="8229601" cy="751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choose two random nodes (i,j) with probability proportional to </a:t>
            </a:r>
            <a:r>
              <a:rPr b="1"/>
              <a:t>w</a:t>
            </a:r>
            <a:r>
              <a:rPr b="1" baseline="-5999"/>
              <a:t>i</a:t>
            </a:r>
            <a:r>
              <a:t> and </a:t>
            </a:r>
            <a:r>
              <a:rPr b="1"/>
              <a:t>w</a:t>
            </a:r>
            <a:r>
              <a:rPr b="1" baseline="-5999"/>
              <a:t>j</a:t>
            </a:r>
            <a:r>
              <a:t>, and connect over distance </a:t>
            </a:r>
            <a:r>
              <a:rPr b="1"/>
              <a:t>d</a:t>
            </a:r>
            <a:r>
              <a:rPr b="1" baseline="-5999"/>
              <a:t>ij</a:t>
            </a:r>
            <a:r>
              <a:t> with probability proportional to p(d</a:t>
            </a:r>
            <a:r>
              <a:rPr baseline="-5999"/>
              <a:t>ij</a:t>
            </a:r>
            <a:r>
              <a:t>) = exp(-𝝆 d</a:t>
            </a:r>
            <a:r>
              <a:rPr baseline="-5999"/>
              <a:t>ij</a:t>
            </a:r>
            <a:r>
              <a:t>)</a:t>
            </a:r>
          </a:p>
        </p:txBody>
      </p:sp>
      <p:sp>
        <p:nvSpPr>
          <p:cNvPr id="129" name="dij"/>
          <p:cNvSpPr txBox="1"/>
          <p:nvPr/>
        </p:nvSpPr>
        <p:spPr>
          <a:xfrm>
            <a:off x="5270963" y="2871220"/>
            <a:ext cx="546458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</a:t>
            </a:r>
            <a:r>
              <a:rPr baseline="-5999"/>
              <a:t>ij</a:t>
            </a:r>
          </a:p>
        </p:txBody>
      </p:sp>
      <p:sp>
        <p:nvSpPr>
          <p:cNvPr id="130" name="The rate to infect those in our network…"/>
          <p:cNvSpPr txBox="1"/>
          <p:nvPr/>
        </p:nvSpPr>
        <p:spPr>
          <a:xfrm>
            <a:off x="2152465" y="1859950"/>
            <a:ext cx="4628069" cy="7366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rate to infect those in our network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is </a:t>
            </a:r>
            <a:r>
              <a:rPr b="1"/>
              <a:t>β</a:t>
            </a:r>
            <a:r>
              <a:rPr b="1" baseline="-5999"/>
              <a:t>i</a:t>
            </a:r>
            <a:r>
              <a:rPr b="1"/>
              <a:t> = β</a:t>
            </a:r>
            <a:r>
              <a:t>, matching that of the mSEIR model.</a:t>
            </a:r>
          </a:p>
        </p:txBody>
      </p:sp>
      <p:sp>
        <p:nvSpPr>
          <p:cNvPr id="131" name="wj"/>
          <p:cNvSpPr txBox="1"/>
          <p:nvPr/>
        </p:nvSpPr>
        <p:spPr>
          <a:xfrm>
            <a:off x="6263957" y="4136570"/>
            <a:ext cx="538653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baseline="-5999"/>
              <a:t>j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134" name="Agent Based Network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Agent Based Network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For an Agent Based Network (ABN) model, we choose Ntotal nodes each with…"/>
          <p:cNvSpPr txBox="1"/>
          <p:nvPr/>
        </p:nvSpPr>
        <p:spPr>
          <a:xfrm>
            <a:off x="577801" y="942294"/>
            <a:ext cx="793124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For an Agent Based Network (ABN) model, we choose </a:t>
            </a:r>
            <a:r>
              <a:rPr b="1"/>
              <a:t>N</a:t>
            </a:r>
            <a:r>
              <a:rPr b="1" baseline="-5999"/>
              <a:t>total</a:t>
            </a:r>
            <a:r>
              <a:t> nodes each with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 weight </a:t>
            </a:r>
            <a:r>
              <a:rPr b="1"/>
              <a:t>w</a:t>
            </a:r>
            <a:r>
              <a:rPr b="1" baseline="-5999"/>
              <a:t>i</a:t>
            </a:r>
            <a:r>
              <a:t> and choose an average number of connections, </a:t>
            </a:r>
            <a:r>
              <a:rPr b="1"/>
              <a:t>μ</a:t>
            </a:r>
            <a:r>
              <a:t>.</a:t>
            </a:r>
          </a:p>
        </p:txBody>
      </p:sp>
      <p:sp>
        <p:nvSpPr>
          <p:cNvPr id="137" name="Rectangle"/>
          <p:cNvSpPr/>
          <p:nvPr/>
        </p:nvSpPr>
        <p:spPr>
          <a:xfrm>
            <a:off x="6821343" y="375757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8" name="Nj"/>
          <p:cNvSpPr txBox="1"/>
          <p:nvPr/>
        </p:nvSpPr>
        <p:spPr>
          <a:xfrm>
            <a:off x="6843617" y="3773253"/>
            <a:ext cx="73050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j</a:t>
            </a:r>
          </a:p>
        </p:txBody>
      </p:sp>
      <p:sp>
        <p:nvSpPr>
          <p:cNvPr id="139" name="Rectangle"/>
          <p:cNvSpPr/>
          <p:nvPr/>
        </p:nvSpPr>
        <p:spPr>
          <a:xfrm>
            <a:off x="3538709" y="1882275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0" name="Rectangle"/>
          <p:cNvSpPr/>
          <p:nvPr/>
        </p:nvSpPr>
        <p:spPr>
          <a:xfrm>
            <a:off x="6686194" y="1790398"/>
            <a:ext cx="752634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1" name="Rectangle"/>
          <p:cNvSpPr/>
          <p:nvPr/>
        </p:nvSpPr>
        <p:spPr>
          <a:xfrm>
            <a:off x="615574" y="3175751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2" name="Rectangle"/>
          <p:cNvSpPr/>
          <p:nvPr/>
        </p:nvSpPr>
        <p:spPr>
          <a:xfrm>
            <a:off x="6424305" y="2745560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3" name="Rectangle"/>
          <p:cNvSpPr/>
          <p:nvPr/>
        </p:nvSpPr>
        <p:spPr>
          <a:xfrm>
            <a:off x="3938447" y="447278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4" name="Ni"/>
          <p:cNvSpPr txBox="1"/>
          <p:nvPr/>
        </p:nvSpPr>
        <p:spPr>
          <a:xfrm>
            <a:off x="3515839" y="1897951"/>
            <a:ext cx="708086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i</a:t>
            </a:r>
          </a:p>
        </p:txBody>
      </p:sp>
      <p:sp>
        <p:nvSpPr>
          <p:cNvPr id="145" name="Line"/>
          <p:cNvSpPr/>
          <p:nvPr/>
        </p:nvSpPr>
        <p:spPr>
          <a:xfrm>
            <a:off x="4285753" y="2673955"/>
            <a:ext cx="2516878" cy="1510090"/>
          </a:xfrm>
          <a:prstGeom prst="line">
            <a:avLst/>
          </a:prstGeom>
          <a:ln w="38100"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6" name="Rectangle"/>
          <p:cNvSpPr/>
          <p:nvPr/>
        </p:nvSpPr>
        <p:spPr>
          <a:xfrm>
            <a:off x="7523852" y="2604018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7" name="Rectangle"/>
          <p:cNvSpPr/>
          <p:nvPr/>
        </p:nvSpPr>
        <p:spPr>
          <a:xfrm>
            <a:off x="7948337" y="357770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8" name="“Rural”"/>
          <p:cNvSpPr txBox="1"/>
          <p:nvPr/>
        </p:nvSpPr>
        <p:spPr>
          <a:xfrm>
            <a:off x="1271902" y="5276259"/>
            <a:ext cx="993054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“Rural”</a:t>
            </a:r>
          </a:p>
        </p:txBody>
      </p:sp>
      <p:sp>
        <p:nvSpPr>
          <p:cNvPr id="149" name="“Urban”"/>
          <p:cNvSpPr txBox="1"/>
          <p:nvPr/>
        </p:nvSpPr>
        <p:spPr>
          <a:xfrm>
            <a:off x="6364573" y="5276259"/>
            <a:ext cx="1069292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“Urban”</a:t>
            </a:r>
          </a:p>
        </p:txBody>
      </p:sp>
      <p:sp>
        <p:nvSpPr>
          <p:cNvPr id="150" name="We choose two random nodes (i,j) with probability proportional to wi and wj, and connect over distance dij with probability proportional to p(dij) = exp(-𝝆 dij)"/>
          <p:cNvSpPr txBox="1"/>
          <p:nvPr/>
        </p:nvSpPr>
        <p:spPr>
          <a:xfrm>
            <a:off x="577801" y="6024244"/>
            <a:ext cx="8229601" cy="751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choose two random nodes (i,j) with probability proportional to </a:t>
            </a:r>
            <a:r>
              <a:rPr b="1"/>
              <a:t>w</a:t>
            </a:r>
            <a:r>
              <a:rPr b="1" baseline="-5999"/>
              <a:t>i</a:t>
            </a:r>
            <a:r>
              <a:t> and </a:t>
            </a:r>
            <a:r>
              <a:rPr b="1"/>
              <a:t>w</a:t>
            </a:r>
            <a:r>
              <a:rPr b="1" baseline="-5999"/>
              <a:t>j</a:t>
            </a:r>
            <a:r>
              <a:t>, and connect over distance </a:t>
            </a:r>
            <a:r>
              <a:rPr b="1"/>
              <a:t>d</a:t>
            </a:r>
            <a:r>
              <a:rPr b="1" baseline="-5999"/>
              <a:t>ij</a:t>
            </a:r>
            <a:r>
              <a:t> with probability proportional to p(d</a:t>
            </a:r>
            <a:r>
              <a:rPr baseline="-5999"/>
              <a:t>ij</a:t>
            </a:r>
            <a:r>
              <a:t>) = exp(-𝝆 d</a:t>
            </a:r>
            <a:r>
              <a:rPr baseline="-5999"/>
              <a:t>ij</a:t>
            </a:r>
            <a:r>
              <a:t>)</a:t>
            </a:r>
          </a:p>
        </p:txBody>
      </p:sp>
      <p:sp>
        <p:nvSpPr>
          <p:cNvPr id="151" name="dij"/>
          <p:cNvSpPr txBox="1"/>
          <p:nvPr/>
        </p:nvSpPr>
        <p:spPr>
          <a:xfrm>
            <a:off x="5270963" y="2871220"/>
            <a:ext cx="546458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</a:t>
            </a:r>
            <a:r>
              <a:rPr baseline="-5999"/>
              <a:t>ij</a:t>
            </a:r>
          </a:p>
        </p:txBody>
      </p:sp>
      <p:sp>
        <p:nvSpPr>
          <p:cNvPr id="152" name="The rate to infect those in our network…"/>
          <p:cNvSpPr txBox="1"/>
          <p:nvPr/>
        </p:nvSpPr>
        <p:spPr>
          <a:xfrm>
            <a:off x="2152465" y="1859950"/>
            <a:ext cx="4628069" cy="7366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rate to infect those in our network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is </a:t>
            </a:r>
            <a:r>
              <a:rPr b="1"/>
              <a:t>β</a:t>
            </a:r>
            <a:r>
              <a:rPr b="1" baseline="-5999"/>
              <a:t>i</a:t>
            </a:r>
            <a:r>
              <a:rPr b="1"/>
              <a:t> = β</a:t>
            </a:r>
            <a:r>
              <a:t>, matching that of the mSEIR model.</a:t>
            </a:r>
          </a:p>
        </p:txBody>
      </p:sp>
      <p:sp>
        <p:nvSpPr>
          <p:cNvPr id="153" name="Once infected (E1), the nodes follow the same…"/>
          <p:cNvSpPr txBox="1"/>
          <p:nvPr/>
        </p:nvSpPr>
        <p:spPr>
          <a:xfrm>
            <a:off x="2094366" y="3014759"/>
            <a:ext cx="4863292" cy="7366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Once infected (E</a:t>
            </a:r>
            <a:r>
              <a:rPr baseline="-5999"/>
              <a:t>1</a:t>
            </a:r>
            <a:r>
              <a:t>), the nodes follow the same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path, as in the mSEIR model, just individually.</a:t>
            </a:r>
          </a:p>
        </p:txBody>
      </p:sp>
      <p:sp>
        <p:nvSpPr>
          <p:cNvPr id="154" name="wj"/>
          <p:cNvSpPr txBox="1"/>
          <p:nvPr/>
        </p:nvSpPr>
        <p:spPr>
          <a:xfrm>
            <a:off x="6263957" y="4136570"/>
            <a:ext cx="538653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baseline="-5999"/>
              <a:t>j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157" name="Agent Based Network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Agent Based Network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For an Agent Based Network (ABN) model, we choose Ntotal nodes each with…"/>
          <p:cNvSpPr txBox="1"/>
          <p:nvPr/>
        </p:nvSpPr>
        <p:spPr>
          <a:xfrm>
            <a:off x="577801" y="942294"/>
            <a:ext cx="793124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For an Agent Based Network (ABN) model, we choose </a:t>
            </a:r>
            <a:r>
              <a:rPr b="1"/>
              <a:t>N</a:t>
            </a:r>
            <a:r>
              <a:rPr b="1" baseline="-5999"/>
              <a:t>total</a:t>
            </a:r>
            <a:r>
              <a:t> nodes each with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 weight </a:t>
            </a:r>
            <a:r>
              <a:rPr b="1"/>
              <a:t>w</a:t>
            </a:r>
            <a:r>
              <a:rPr b="1" baseline="-5999"/>
              <a:t>i</a:t>
            </a:r>
            <a:r>
              <a:t> and choose an average number of connections, </a:t>
            </a:r>
            <a:r>
              <a:rPr b="1"/>
              <a:t>μ</a:t>
            </a:r>
            <a:r>
              <a:t>.</a:t>
            </a:r>
          </a:p>
        </p:txBody>
      </p:sp>
      <p:sp>
        <p:nvSpPr>
          <p:cNvPr id="160" name="Rectangle"/>
          <p:cNvSpPr/>
          <p:nvPr/>
        </p:nvSpPr>
        <p:spPr>
          <a:xfrm>
            <a:off x="6821343" y="375757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" name="Nj"/>
          <p:cNvSpPr txBox="1"/>
          <p:nvPr/>
        </p:nvSpPr>
        <p:spPr>
          <a:xfrm>
            <a:off x="6843617" y="3773253"/>
            <a:ext cx="73050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j</a:t>
            </a:r>
          </a:p>
        </p:txBody>
      </p:sp>
      <p:sp>
        <p:nvSpPr>
          <p:cNvPr id="162" name="Rectangle"/>
          <p:cNvSpPr/>
          <p:nvPr/>
        </p:nvSpPr>
        <p:spPr>
          <a:xfrm>
            <a:off x="3538709" y="1882275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Rectangle"/>
          <p:cNvSpPr/>
          <p:nvPr/>
        </p:nvSpPr>
        <p:spPr>
          <a:xfrm>
            <a:off x="6686194" y="1790398"/>
            <a:ext cx="752634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4" name="Rectangle"/>
          <p:cNvSpPr/>
          <p:nvPr/>
        </p:nvSpPr>
        <p:spPr>
          <a:xfrm>
            <a:off x="615574" y="3175751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Rectangle"/>
          <p:cNvSpPr/>
          <p:nvPr/>
        </p:nvSpPr>
        <p:spPr>
          <a:xfrm>
            <a:off x="6424305" y="2745560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" name="Rectangle"/>
          <p:cNvSpPr/>
          <p:nvPr/>
        </p:nvSpPr>
        <p:spPr>
          <a:xfrm>
            <a:off x="3938447" y="447278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Ni"/>
          <p:cNvSpPr txBox="1"/>
          <p:nvPr/>
        </p:nvSpPr>
        <p:spPr>
          <a:xfrm>
            <a:off x="3515839" y="1897951"/>
            <a:ext cx="708086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</a:t>
            </a:r>
            <a:r>
              <a:rPr baseline="-5999"/>
              <a:t>i</a:t>
            </a:r>
          </a:p>
        </p:txBody>
      </p:sp>
      <p:sp>
        <p:nvSpPr>
          <p:cNvPr id="168" name="Line"/>
          <p:cNvSpPr/>
          <p:nvPr/>
        </p:nvSpPr>
        <p:spPr>
          <a:xfrm>
            <a:off x="4285753" y="2673955"/>
            <a:ext cx="2516878" cy="1510090"/>
          </a:xfrm>
          <a:prstGeom prst="line">
            <a:avLst/>
          </a:prstGeom>
          <a:ln w="38100"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9" name="Rectangle"/>
          <p:cNvSpPr/>
          <p:nvPr/>
        </p:nvSpPr>
        <p:spPr>
          <a:xfrm>
            <a:off x="7523852" y="2604018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0" name="Rectangle"/>
          <p:cNvSpPr/>
          <p:nvPr/>
        </p:nvSpPr>
        <p:spPr>
          <a:xfrm>
            <a:off x="7948337" y="3577706"/>
            <a:ext cx="752635" cy="8055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1" name="“Rural”"/>
          <p:cNvSpPr txBox="1"/>
          <p:nvPr/>
        </p:nvSpPr>
        <p:spPr>
          <a:xfrm>
            <a:off x="1271902" y="5276259"/>
            <a:ext cx="993054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“Rural”</a:t>
            </a:r>
          </a:p>
        </p:txBody>
      </p:sp>
      <p:sp>
        <p:nvSpPr>
          <p:cNvPr id="172" name="“Urban”"/>
          <p:cNvSpPr txBox="1"/>
          <p:nvPr/>
        </p:nvSpPr>
        <p:spPr>
          <a:xfrm>
            <a:off x="6364573" y="5276259"/>
            <a:ext cx="1069292" cy="4318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“Urban”</a:t>
            </a:r>
          </a:p>
        </p:txBody>
      </p:sp>
      <p:sp>
        <p:nvSpPr>
          <p:cNvPr id="173" name="We choose two random nodes (i,j) with probability proportional to wi and wj, and connect over distance dij with probability proportional to p(dij) = exp(-𝝆 dij)"/>
          <p:cNvSpPr txBox="1"/>
          <p:nvPr/>
        </p:nvSpPr>
        <p:spPr>
          <a:xfrm>
            <a:off x="577801" y="6024244"/>
            <a:ext cx="8229601" cy="751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choose two random nodes (i,j) with probability proportional to </a:t>
            </a:r>
            <a:r>
              <a:rPr b="1"/>
              <a:t>w</a:t>
            </a:r>
            <a:r>
              <a:rPr b="1" baseline="-5999"/>
              <a:t>i</a:t>
            </a:r>
            <a:r>
              <a:t> and </a:t>
            </a:r>
            <a:r>
              <a:rPr b="1"/>
              <a:t>w</a:t>
            </a:r>
            <a:r>
              <a:rPr b="1" baseline="-5999"/>
              <a:t>j</a:t>
            </a:r>
            <a:r>
              <a:t>, and connect over distance </a:t>
            </a:r>
            <a:r>
              <a:rPr b="1"/>
              <a:t>d</a:t>
            </a:r>
            <a:r>
              <a:rPr b="1" baseline="-5999"/>
              <a:t>ij</a:t>
            </a:r>
            <a:r>
              <a:t> with probability proportional to p(d</a:t>
            </a:r>
            <a:r>
              <a:rPr baseline="-5999"/>
              <a:t>ij</a:t>
            </a:r>
            <a:r>
              <a:t>) = exp(-𝝆 d</a:t>
            </a:r>
            <a:r>
              <a:rPr baseline="-5999"/>
              <a:t>ij</a:t>
            </a:r>
            <a:r>
              <a:t>)</a:t>
            </a:r>
          </a:p>
        </p:txBody>
      </p:sp>
      <p:sp>
        <p:nvSpPr>
          <p:cNvPr id="174" name="dij"/>
          <p:cNvSpPr txBox="1"/>
          <p:nvPr/>
        </p:nvSpPr>
        <p:spPr>
          <a:xfrm>
            <a:off x="5270963" y="2871220"/>
            <a:ext cx="546458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</a:t>
            </a:r>
            <a:r>
              <a:rPr baseline="-5999"/>
              <a:t>ij</a:t>
            </a:r>
          </a:p>
        </p:txBody>
      </p:sp>
      <p:sp>
        <p:nvSpPr>
          <p:cNvPr id="175" name="To begin with, we choose:…"/>
          <p:cNvSpPr txBox="1"/>
          <p:nvPr/>
        </p:nvSpPr>
        <p:spPr>
          <a:xfrm>
            <a:off x="1300703" y="4080243"/>
            <a:ext cx="6485444" cy="1082014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To begin with, we choose: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all weights the same (</a:t>
            </a:r>
            <a:r>
              <a:rPr b="1"/>
              <a:t>w</a:t>
            </a:r>
            <a:r>
              <a:rPr b="1" baseline="-5999"/>
              <a:t>i</a:t>
            </a:r>
            <a:r>
              <a:t> = 1), i.e. connection rate homogeneity,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all distance measure the same (𝝆 = 0), i.e. spatial homogeneity.</a:t>
            </a:r>
          </a:p>
        </p:txBody>
      </p:sp>
      <p:sp>
        <p:nvSpPr>
          <p:cNvPr id="176" name="The rate to infect those in our network…"/>
          <p:cNvSpPr txBox="1"/>
          <p:nvPr/>
        </p:nvSpPr>
        <p:spPr>
          <a:xfrm>
            <a:off x="2152465" y="1859950"/>
            <a:ext cx="4628069" cy="7366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rate to infect those in our network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is </a:t>
            </a:r>
            <a:r>
              <a:rPr b="1"/>
              <a:t>β</a:t>
            </a:r>
            <a:r>
              <a:rPr b="1" baseline="-5999"/>
              <a:t>i</a:t>
            </a:r>
            <a:r>
              <a:rPr b="1"/>
              <a:t> = β</a:t>
            </a:r>
            <a:r>
              <a:t>, matching that of the mSEIR model.</a:t>
            </a:r>
          </a:p>
        </p:txBody>
      </p:sp>
      <p:sp>
        <p:nvSpPr>
          <p:cNvPr id="177" name="Once infected (E1), the nodes follow the same…"/>
          <p:cNvSpPr txBox="1"/>
          <p:nvPr/>
        </p:nvSpPr>
        <p:spPr>
          <a:xfrm>
            <a:off x="2094366" y="3014759"/>
            <a:ext cx="4863292" cy="7366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Once infected (E</a:t>
            </a:r>
            <a:r>
              <a:rPr baseline="-5999"/>
              <a:t>1</a:t>
            </a:r>
            <a:r>
              <a:t>), the nodes follow the same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path, as in the mSEIR model, just individually.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CompassAndMap_bkg.jpg" descr="CompassAndMap_bk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180" name="Implementation"/>
          <p:cNvSpPr txBox="1"/>
          <p:nvPr>
            <p:ph type="title"/>
          </p:nvPr>
        </p:nvSpPr>
        <p:spPr>
          <a:xfrm>
            <a:off x="457200" y="0"/>
            <a:ext cx="8229600" cy="1033118"/>
          </a:xfrm>
          <a:prstGeom prst="rect">
            <a:avLst/>
          </a:prstGeom>
        </p:spPr>
        <p:txBody>
          <a:bodyPr/>
          <a:lstStyle>
            <a:lvl1pPr>
              <a:defRPr b="1"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Implementation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8835566" y="6550025"/>
            <a:ext cx="312068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The ABN model is implemented as a Doob-Gillespie model, i.e. calculating the…"/>
          <p:cNvSpPr txBox="1"/>
          <p:nvPr/>
        </p:nvSpPr>
        <p:spPr>
          <a:xfrm>
            <a:off x="491758" y="973583"/>
            <a:ext cx="8322145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The ABN model is implemented as a Doob-Gillespie model, i.e. calculating the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time to the next “event”.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have managed to run the model for the full Danish population, which takes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25 minutes.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use housing sales GPS coordinates 2007-2019 [from Boligsiden] as a proxy for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where people live, and distribute the nodes according to a 2D kernel fit to data.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We run several different parameter settings in parallel, and typically repeat the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models simulation 100 times (but “only” for a population of 500.000).  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3867" y="4599852"/>
            <a:ext cx="3936266" cy="21111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6E6E9"/>
        </a:solidFill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6E6E9"/>
        </a:solidFill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